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1581" r:id="rId2"/>
    <p:sldId id="1582" r:id="rId3"/>
    <p:sldId id="256" r:id="rId4"/>
    <p:sldId id="257" r:id="rId5"/>
    <p:sldId id="258" r:id="rId6"/>
    <p:sldId id="260" r:id="rId7"/>
    <p:sldId id="261" r:id="rId8"/>
    <p:sldId id="275" r:id="rId9"/>
    <p:sldId id="262" r:id="rId10"/>
    <p:sldId id="1575" r:id="rId11"/>
    <p:sldId id="1576" r:id="rId12"/>
    <p:sldId id="1577" r:id="rId13"/>
    <p:sldId id="259" r:id="rId14"/>
    <p:sldId id="276" r:id="rId15"/>
    <p:sldId id="1579" r:id="rId16"/>
    <p:sldId id="1580" r:id="rId17"/>
    <p:sldId id="494" r:id="rId18"/>
    <p:sldId id="495" r:id="rId19"/>
    <p:sldId id="264" r:id="rId20"/>
    <p:sldId id="269" r:id="rId21"/>
    <p:sldId id="270" r:id="rId22"/>
    <p:sldId id="272" r:id="rId23"/>
    <p:sldId id="1572" r:id="rId24"/>
    <p:sldId id="273" r:id="rId25"/>
    <p:sldId id="274" r:id="rId26"/>
    <p:sldId id="1573" r:id="rId27"/>
    <p:sldId id="491" r:id="rId28"/>
    <p:sldId id="1528" r:id="rId29"/>
    <p:sldId id="513" r:id="rId30"/>
    <p:sldId id="278" r:id="rId31"/>
    <p:sldId id="490" r:id="rId32"/>
    <p:sldId id="28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38A61C2-25CC-3A49-AF9E-434AE3D3B114}">
          <p14:sldIdLst>
            <p14:sldId id="1581"/>
            <p14:sldId id="1582"/>
            <p14:sldId id="256"/>
            <p14:sldId id="257"/>
            <p14:sldId id="258"/>
            <p14:sldId id="260"/>
            <p14:sldId id="261"/>
            <p14:sldId id="275"/>
            <p14:sldId id="262"/>
            <p14:sldId id="1575"/>
            <p14:sldId id="1576"/>
            <p14:sldId id="1577"/>
            <p14:sldId id="259"/>
            <p14:sldId id="276"/>
            <p14:sldId id="1579"/>
            <p14:sldId id="1580"/>
            <p14:sldId id="494"/>
            <p14:sldId id="495"/>
            <p14:sldId id="264"/>
            <p14:sldId id="269"/>
            <p14:sldId id="270"/>
            <p14:sldId id="272"/>
            <p14:sldId id="1572"/>
            <p14:sldId id="273"/>
            <p14:sldId id="274"/>
            <p14:sldId id="1573"/>
            <p14:sldId id="491"/>
            <p14:sldId id="1528"/>
            <p14:sldId id="513"/>
            <p14:sldId id="278"/>
            <p14:sldId id="490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1"/>
  </p:normalViewPr>
  <p:slideViewPr>
    <p:cSldViewPr snapToGrid="0">
      <p:cViewPr varScale="1">
        <p:scale>
          <a:sx n="111" d="100"/>
          <a:sy n="111" d="100"/>
        </p:scale>
        <p:origin x="5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7" d="100"/>
        <a:sy n="5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77F18-AFDF-604B-8292-DBB9A3B58EC8}" type="datetimeFigureOut">
              <a:rPr lang="en-US" smtClean="0"/>
              <a:t>2/10/25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A92D11-C747-674E-A3BC-3CBEE208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479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remyjordan.me/author/jeremy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machinelearning.pro/author/mohitd2000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https://m-</a:t>
            </a:r>
            <a:r>
              <a:rPr lang="en-US" dirty="0" err="1"/>
              <a:t>clark.github.io</a:t>
            </a:r>
            <a:r>
              <a:rPr lang="en-US" dirty="0"/>
              <a:t>/generalized-additive-models/</a:t>
            </a:r>
            <a:r>
              <a:rPr lang="en-US" dirty="0" err="1"/>
              <a:t>building_gam.html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92D11-C747-674E-A3BC-3CBEE20880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311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/abs/1812.11118</a:t>
            </a:r>
          </a:p>
          <a:p>
            <a:r>
              <a:rPr lang="en-US" dirty="0"/>
              <a:t>Reconciling modern machine learning practice and the bias-variance trade-off</a:t>
            </a:r>
          </a:p>
          <a:p>
            <a:r>
              <a:rPr lang="en-US" dirty="0"/>
              <a:t>Mikhail </a:t>
            </a:r>
            <a:r>
              <a:rPr lang="en-US" dirty="0" err="1"/>
              <a:t>Belkina</a:t>
            </a:r>
            <a:r>
              <a:rPr lang="en-US" dirty="0"/>
              <a:t>, Daniel </a:t>
            </a:r>
            <a:r>
              <a:rPr lang="en-US" dirty="0" err="1"/>
              <a:t>Hsub</a:t>
            </a:r>
            <a:r>
              <a:rPr lang="en-US" dirty="0"/>
              <a:t>, </a:t>
            </a:r>
            <a:r>
              <a:rPr lang="en-US" dirty="0" err="1"/>
              <a:t>Siyuan</a:t>
            </a:r>
            <a:r>
              <a:rPr lang="en-US" dirty="0"/>
              <a:t> Maa, and </a:t>
            </a:r>
            <a:r>
              <a:rPr lang="en-US" dirty="0" err="1"/>
              <a:t>Soumik</a:t>
            </a:r>
            <a:r>
              <a:rPr lang="en-US" dirty="0"/>
              <a:t> Mandal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CBC3E-9213-714C-977F-EAB13A4343E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5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MoleculeNet</a:t>
            </a:r>
            <a:r>
              <a:rPr lang="en-US" dirty="0"/>
              <a:t>: A Benchmark for Molecular Machine Learning arXiv:1703.00564v3  [</a:t>
            </a:r>
            <a:r>
              <a:rPr lang="en-US" dirty="0" err="1"/>
              <a:t>cs.LG</a:t>
            </a:r>
            <a:r>
              <a:rPr lang="en-US" dirty="0"/>
              <a:t>]  26 Oct 2018</a:t>
            </a:r>
          </a:p>
          <a:p>
            <a:r>
              <a:rPr lang="en-US" dirty="0" err="1"/>
              <a:t>Zhenqin</a:t>
            </a:r>
            <a:r>
              <a:rPr lang="en-US" dirty="0"/>
              <a:t> </a:t>
            </a:r>
            <a:r>
              <a:rPr lang="en-US" dirty="0" err="1"/>
              <a:t>Wu,†,Bharath</a:t>
            </a:r>
            <a:r>
              <a:rPr lang="en-US" dirty="0"/>
              <a:t> </a:t>
            </a:r>
            <a:r>
              <a:rPr lang="en-US" dirty="0" err="1"/>
              <a:t>Ramsundar</a:t>
            </a:r>
            <a:r>
              <a:rPr lang="en-US" dirty="0"/>
              <a:t>,‡,Evan N. Feinberg,¶,⊥ Joseph Gomes,†,⊥ Caleb </a:t>
            </a:r>
            <a:r>
              <a:rPr lang="en-US" dirty="0" err="1"/>
              <a:t>Geniesse</a:t>
            </a:r>
            <a:r>
              <a:rPr lang="en-US" dirty="0"/>
              <a:t>,¶ Aneesh S. </a:t>
            </a:r>
            <a:r>
              <a:rPr lang="en-US" dirty="0" err="1"/>
              <a:t>Pappu</a:t>
            </a:r>
            <a:r>
              <a:rPr lang="en-US" dirty="0"/>
              <a:t>,‡ Karl </a:t>
            </a:r>
            <a:r>
              <a:rPr lang="en-US" dirty="0" err="1"/>
              <a:t>Leswing</a:t>
            </a:r>
            <a:r>
              <a:rPr lang="en-US" dirty="0"/>
              <a:t>,§ and Vijay </a:t>
            </a:r>
            <a:r>
              <a:rPr lang="en-US" dirty="0" err="1"/>
              <a:t>Pande</a:t>
            </a:r>
            <a:r>
              <a:rPr lang="en-US" dirty="0"/>
              <a:t>∗,</a:t>
            </a:r>
          </a:p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/abs/1703.00564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CBC3E-9213-714C-977F-EAB13A4343E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247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CBC3E-9213-714C-977F-EAB13A4343E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05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www.oreilly.com</a:t>
            </a:r>
            <a:r>
              <a:rPr lang="en-US" dirty="0"/>
              <a:t>/library/view/machine-learning-quick/9781788830577/80e18c81-d805-4dec-9993-cde9ffed7a3c.xhtml</a:t>
            </a:r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/@</a:t>
            </a:r>
            <a:r>
              <a:rPr lang="en-US" dirty="0" err="1"/>
              <a:t>senihberkay</a:t>
            </a:r>
            <a:r>
              <a:rPr lang="en-US" dirty="0"/>
              <a:t>/bias-variance-trade-off-overfitting-underfitting-polynomial-regression-46d5fa53c4bf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92D11-C747-674E-A3BC-3CBEE20880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780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F5E18-9609-B401-048C-33C8FEAD5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049158-60D7-A46A-B182-67E2D334C0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A43282-9C4E-120D-C259-679FE37EE2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www.oreilly.com</a:t>
            </a:r>
            <a:r>
              <a:rPr lang="en-US" dirty="0"/>
              <a:t>/library/view/machine-learning-quick/9781788830577/80e18c81-d805-4dec-9993-cde9ffed7a3c.xhtml</a:t>
            </a:r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/@</a:t>
            </a:r>
            <a:r>
              <a:rPr lang="en-US" dirty="0" err="1"/>
              <a:t>senihberkay</a:t>
            </a:r>
            <a:r>
              <a:rPr lang="en-US" dirty="0"/>
              <a:t>/bias-variance-trade-off-overfitting-underfitting-polynomial-regression-46d5fa53c4bf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A3F2-AA0A-B4B1-9CF9-6AF10C0CBB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92D11-C747-674E-A3BC-3CBEE208807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9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DAE90-0E62-68E9-CE46-FB43C1192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070AA8-E0E1-2FE2-472E-6161E286A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6A66F2-09A0-8A2D-4C38-B1A047760E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www.oreilly.com</a:t>
            </a:r>
            <a:r>
              <a:rPr lang="en-US" dirty="0"/>
              <a:t>/library/view/machine-learning-quick/9781788830577/80e18c81-d805-4dec-9993-cde9ffed7a3c.xhtml</a:t>
            </a:r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/@</a:t>
            </a:r>
            <a:r>
              <a:rPr lang="en-US" dirty="0" err="1"/>
              <a:t>senihberkay</a:t>
            </a:r>
            <a:r>
              <a:rPr lang="en-US" dirty="0"/>
              <a:t>/bias-variance-trade-off-overfitting-underfitting-polynomial-regression-46d5fa53c4bf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D26AB-826A-2A0E-5FEC-771AFD32FB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92D11-C747-674E-A3BC-3CBEE208807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435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47EB6-5368-4379-9603-FEBCF0B94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F3512C-3EF1-DD57-ACEC-13143D4573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DC5AFC-389D-8FC2-EF3D-17D02A87A4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www.oreilly.com</a:t>
            </a:r>
            <a:r>
              <a:rPr lang="en-US" dirty="0"/>
              <a:t>/library/view/machine-learning-quick/9781788830577/80e18c81-d805-4dec-9993-cde9ffed7a3c.xhtml</a:t>
            </a:r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/@</a:t>
            </a:r>
            <a:r>
              <a:rPr lang="en-US" dirty="0" err="1"/>
              <a:t>senihberkay</a:t>
            </a:r>
            <a:r>
              <a:rPr lang="en-US" dirty="0"/>
              <a:t>/bias-variance-trade-off-overfitting-underfitting-polynomial-regression-46d5fa53c4bf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3C27A0-5840-AAC6-FB9F-208FB6FC0F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92D11-C747-674E-A3BC-3CBEE208807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251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https://thirsty-lamarr-6d212e.netlify.app/post/</a:t>
            </a:r>
            <a:r>
              <a:rPr lang="en-US" dirty="0" err="1"/>
              <a:t>xgboost</a:t>
            </a:r>
            <a:r>
              <a:rPr lang="en-US" dirty="0"/>
              <a:t>-tuning-visuals/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92D11-C747-674E-A3BC-3CBEE208807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72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 networks: representation. Jeremy Jordan</a:t>
            </a:r>
          </a:p>
          <a:p>
            <a:pPr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JEREMY JORDAN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28 JUN 2017</a:t>
            </a:r>
          </a:p>
          <a:p>
            <a:pPr fontAlgn="base"/>
            <a:r>
              <a:rPr lang="en-US" dirty="0"/>
              <a:t>https://</a:t>
            </a:r>
            <a:r>
              <a:rPr lang="en-US" dirty="0" err="1"/>
              <a:t>www.jeremyjordan.me</a:t>
            </a:r>
            <a:r>
              <a:rPr lang="en-US" dirty="0"/>
              <a:t>/intro-to-neural-networks/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CBC3E-9213-714C-977F-EAB13A4343E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50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CBC3E-9213-714C-977F-EAB13A4343E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305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pythonmachinelearning.pro</a:t>
            </a:r>
            <a:r>
              <a:rPr lang="en-US" dirty="0"/>
              <a:t>/complete-guide-to-deep-neural-networks-part-2/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Complete Guide to Deep Neural Networks – Part 2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20/09/2017 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View all posts by Mohit Deshpande"/>
              </a:rPr>
              <a:t>Mohit Deshpande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CBC3E-9213-714C-977F-EAB13A4343E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43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82000-35E8-2AB9-23AB-CE32523D01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33C0A9-9CFD-8289-153C-D6A14CF27B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D1745-8B2F-94F2-8DA4-41573C0B2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52936-6410-D545-940F-1ABB04F69C64}" type="datetimeFigureOut">
              <a:rPr lang="en-US" smtClean="0"/>
              <a:t>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6DED30-51B2-6338-AB19-C4687A1B4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AD946D-35C2-8CD5-C455-2E2F42B8F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86A5-A37D-D14F-97F1-F1E5343D4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058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D4AAF-03B2-E2FF-E251-855BCF3CD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01AB70-BF67-6FA0-BA26-CBDD131D6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6E744-E458-5787-CD89-0490886AA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52936-6410-D545-940F-1ABB04F69C64}" type="datetimeFigureOut">
              <a:rPr lang="en-US" smtClean="0"/>
              <a:t>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6022D-C7C7-AA6D-F4F6-B263BEE13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23B1F-B75A-7D31-37DE-8B32246EE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86A5-A37D-D14F-97F1-F1E5343D4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81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AC3ABE-E6FE-000E-6A45-AE7F715FDC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063D69-CBB4-AD4F-4CC1-B75CC857B1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9065B-6D9B-9D18-1ED2-441913783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52936-6410-D545-940F-1ABB04F69C64}" type="datetimeFigureOut">
              <a:rPr lang="en-US" smtClean="0"/>
              <a:t>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D9D97-4A4A-17AB-8BC4-8E4BABD83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BA580-3695-F91C-F349-FF161621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86A5-A37D-D14F-97F1-F1E5343D4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58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5B0AC-2A07-B6F7-C242-0FB361676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06AF0-CA32-687A-5D47-A4CDC71E1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543A1-F37C-C86E-4AB5-79DAF7328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52936-6410-D545-940F-1ABB04F69C64}" type="datetimeFigureOut">
              <a:rPr lang="en-US" smtClean="0"/>
              <a:t>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6BD61-F423-91AF-87F9-C8D62AED4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B24A94-19E3-7EBE-C16F-679DAD1C1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86A5-A37D-D14F-97F1-F1E5343D4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28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AF7C5-4FC4-9506-FC3B-9ABC15961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17F99-857B-7084-35E6-6158FC7B6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45FD2-68D3-04FB-5263-000FC85B8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52936-6410-D545-940F-1ABB04F69C64}" type="datetimeFigureOut">
              <a:rPr lang="en-US" smtClean="0"/>
              <a:t>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89789-4C08-2E12-40EE-4BAA922CE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42AD4-0FA2-217B-EFD8-392A2E87C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86A5-A37D-D14F-97F1-F1E5343D4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915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B7247-17FA-CFC9-35D8-22C1A03B2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9EEEE-3953-7D9A-4095-F200E0CB37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C1EAD3-3046-F5E6-A06D-1D7EF4932B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A0D4AC-8793-16B1-2F14-B0CB8C5CB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52936-6410-D545-940F-1ABB04F69C64}" type="datetimeFigureOut">
              <a:rPr lang="en-US" smtClean="0"/>
              <a:t>2/10/25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2C0082-B8B6-9296-C332-CB710E429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A8EAFE-9C0D-73E5-8B66-E81CC6747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86A5-A37D-D14F-97F1-F1E5343D4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474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ACB1A-7AC1-0C97-92C4-9F2060C9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2CD67-DC7A-6D28-B626-BD2F29AE4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380D42-6F40-37EB-0CDC-8388D4EE95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ED75D6-EEC1-2261-AF1F-D3ED3886EC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36B0A9-A45E-B39D-11A1-E0A411EF49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A3BE3A-1F72-E655-1D82-A393F671E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52936-6410-D545-940F-1ABB04F69C64}" type="datetimeFigureOut">
              <a:rPr lang="en-US" smtClean="0"/>
              <a:t>2/10/25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0002C4-2DD3-81CB-4A48-733E4A44B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0F33A8-DA08-ECD9-0FF6-EEF67B934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86A5-A37D-D14F-97F1-F1E5343D4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011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B7166-494B-4C71-166A-EFD61504D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9E9DA9-B9C6-B1BB-7EB5-BEAF8B817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52936-6410-D545-940F-1ABB04F69C64}" type="datetimeFigureOut">
              <a:rPr lang="en-US" smtClean="0"/>
              <a:t>2/10/25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7833A9-EC27-03F1-B4C4-ADEC62CF9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2C0519-AB7F-59E1-459D-8085DA1B4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86A5-A37D-D14F-97F1-F1E5343D4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921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99B571-10CD-5FDD-BBA3-838542B24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52936-6410-D545-940F-1ABB04F69C64}" type="datetimeFigureOut">
              <a:rPr lang="en-US" smtClean="0"/>
              <a:t>2/10/25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199F22-19E4-7A08-0563-DE0CD1BEB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E0ED7B-6CCA-223F-D1F6-8E920989E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86A5-A37D-D14F-97F1-F1E5343D4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060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E19B3-BC07-0C75-DDE3-D50A12436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C270A-47D0-95C0-E076-A7A4E52C1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EB21C6-225F-678C-1627-21B82352B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4081-6060-D534-A41A-526881F88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52936-6410-D545-940F-1ABB04F69C64}" type="datetimeFigureOut">
              <a:rPr lang="en-US" smtClean="0"/>
              <a:t>2/10/25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E6A3B4-9746-6446-7EE3-7716BDE9C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1D616E-0190-1F26-9B0E-D4791861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86A5-A37D-D14F-97F1-F1E5343D4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346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D45D3-39DE-F741-6D09-E88B4DD9D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363BF1-BB92-F5E6-97C2-89BC2E48CB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4EF25E-CB9E-71BF-C2BC-33FC117EC3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B1EF42-48B9-4606-0BEF-72A87636F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52936-6410-D545-940F-1ABB04F69C64}" type="datetimeFigureOut">
              <a:rPr lang="en-US" smtClean="0"/>
              <a:t>2/10/25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75A0C-5680-A9BF-258E-3DD166345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7B1A6A-F695-F5D1-AE14-9938502E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86A5-A37D-D14F-97F1-F1E5343D4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143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CFA478-5FE8-A649-C71F-4926AB287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CB7E07-F4F7-BADD-53A0-819D55296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3F1DA-5BDC-649C-80B0-20EF9EE1A9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F52936-6410-D545-940F-1ABB04F69C64}" type="datetimeFigureOut">
              <a:rPr lang="en-US" smtClean="0"/>
              <a:t>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691D3-852D-F6E1-6817-9FE3BA546F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5B96A-F229-2DFB-D752-4EA8645209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9586A5-A37D-D14F-97F1-F1E5343D4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694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machinelearning.pro/author/mohitd200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4351E-48A5-A85C-C6F8-3AA26447D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17568"/>
            <a:ext cx="10515600" cy="1325563"/>
          </a:xfrm>
        </p:spPr>
        <p:txBody>
          <a:bodyPr/>
          <a:lstStyle/>
          <a:p>
            <a:r>
              <a:rPr lang="en-US" dirty="0"/>
              <a:t>Lab 4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12A71-30A3-19FF-9479-03E6FB8F5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799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1) Why are we curating data and putting on hugging face?</a:t>
            </a:r>
          </a:p>
          <a:p>
            <a:pPr marL="0" indent="0">
              <a:buNone/>
            </a:pP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mol_data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datasets.load_dataset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maomlab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MolData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name = "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MolData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cache_dir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parameters['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hf_cache_dir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'])</a:t>
            </a:r>
          </a:p>
          <a:p>
            <a:pPr marL="0" indent="0">
              <a:buNone/>
            </a:pP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mol_data_train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mol_data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['train'].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to_pandas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 168,345,448 rows</a:t>
            </a:r>
          </a:p>
          <a:p>
            <a:pPr marL="0" indent="0">
              <a:buNone/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54154-62B8-2089-9707-0B8F4E9BE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508373"/>
            <a:ext cx="5105400" cy="30277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715871-FD8B-74C4-643C-66F01BD47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585" y="1559132"/>
            <a:ext cx="4723435" cy="17465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6E9021-60DE-5985-A456-54EA2A185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205" y="3756855"/>
            <a:ext cx="4376195" cy="26075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7047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8E37B-2563-EFF0-B306-C433D01D5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8FBDD-845D-3275-D6AE-F898D6991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2" y="0"/>
            <a:ext cx="10515600" cy="1325563"/>
          </a:xfrm>
        </p:spPr>
        <p:txBody>
          <a:bodyPr/>
          <a:lstStyle/>
          <a:p>
            <a:r>
              <a:rPr lang="en-US" dirty="0"/>
              <a:t>Bias Variance Tradeoff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FFFA260-13FD-6EBB-4C65-879860729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94" y="4132627"/>
            <a:ext cx="7808685" cy="214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B772DB0-8CF3-A047-CD2E-FEED7BAE0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94" y="993182"/>
            <a:ext cx="8012942" cy="313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410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0C590-9662-6151-5219-069360052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F9C9A-917D-0B4C-D097-21DD44D24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2" y="0"/>
            <a:ext cx="10515600" cy="1325563"/>
          </a:xfrm>
        </p:spPr>
        <p:txBody>
          <a:bodyPr/>
          <a:lstStyle/>
          <a:p>
            <a:r>
              <a:rPr lang="en-US" dirty="0"/>
              <a:t>Bias Variance Tradeoff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F9A4A27-5142-EA50-7436-CD7EB17C6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94" y="4132627"/>
            <a:ext cx="7808685" cy="214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4C2C57F7-6B9D-70AD-020B-8C991FCB0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94" y="993182"/>
            <a:ext cx="8012942" cy="313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4C87AE-4A1D-1F67-EE06-3B72A2DCCE32}"/>
              </a:ext>
            </a:extLst>
          </p:cNvPr>
          <p:cNvSpPr/>
          <p:nvPr/>
        </p:nvSpPr>
        <p:spPr>
          <a:xfrm>
            <a:off x="2905246" y="1145894"/>
            <a:ext cx="2615878" cy="53012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764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C1880-E887-D21F-03AA-261B320B0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5FF7F-7097-A47E-FD35-8E3CF4C47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2" y="0"/>
            <a:ext cx="10515600" cy="1325563"/>
          </a:xfrm>
        </p:spPr>
        <p:txBody>
          <a:bodyPr/>
          <a:lstStyle/>
          <a:p>
            <a:r>
              <a:rPr lang="en-US" dirty="0"/>
              <a:t>Bias Variance Tradeoff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848B646-9A43-BDA1-3109-BE36704E6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94" y="4132627"/>
            <a:ext cx="7808685" cy="214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CAFF550E-A3C1-3786-9731-7B641DE8E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94" y="993182"/>
            <a:ext cx="8012942" cy="313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888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71DE2-1155-F341-0BA2-E2983FFF1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46761"/>
            <a:ext cx="10515600" cy="1325563"/>
          </a:xfrm>
        </p:spPr>
        <p:txBody>
          <a:bodyPr/>
          <a:lstStyle/>
          <a:p>
            <a:r>
              <a:rPr lang="en-US" dirty="0"/>
              <a:t>Gradient Boost Decision Tree Models</a:t>
            </a:r>
          </a:p>
        </p:txBody>
      </p:sp>
      <p:pic>
        <p:nvPicPr>
          <p:cNvPr id="2050" name="Picture 2" descr="png">
            <a:extLst>
              <a:ext uri="{FF2B5EF4-FFF2-40B4-BE49-F238E27FC236}">
                <a16:creationId xmlns:a16="http://schemas.microsoft.com/office/drawing/2014/main" id="{046DBB4A-736B-C825-ACBC-9418DE5FA5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28" b="64658"/>
          <a:stretch/>
        </p:blipFill>
        <p:spPr bwMode="auto">
          <a:xfrm>
            <a:off x="6811790" y="642659"/>
            <a:ext cx="2927296" cy="315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54EAF2-E8F5-1919-DCF8-A879C4EEDFA4}"/>
              </a:ext>
            </a:extLst>
          </p:cNvPr>
          <p:cNvSpPr txBox="1"/>
          <p:nvPr/>
        </p:nvSpPr>
        <p:spPr>
          <a:xfrm>
            <a:off x="139965" y="642659"/>
            <a:ext cx="5002267" cy="5293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20"/>
                </a:solidFill>
                <a:effectLst/>
              </a:rPr>
              <a:t>from</a:t>
            </a:r>
            <a:r>
              <a:rPr lang="en-US" sz="1600" dirty="0">
                <a:solidFill>
                  <a:srgbClr val="BBBBBB"/>
                </a:solidFill>
                <a:effectLst/>
              </a:rPr>
              <a:t> </a:t>
            </a:r>
            <a:r>
              <a:rPr lang="en-US" sz="1600" b="1" dirty="0" err="1">
                <a:solidFill>
                  <a:srgbClr val="0E84B5"/>
                </a:solidFill>
                <a:effectLst/>
              </a:rPr>
              <a:t>xgboost</a:t>
            </a:r>
            <a:r>
              <a:rPr lang="en-US" sz="1600" dirty="0">
                <a:solidFill>
                  <a:srgbClr val="BBBBBB"/>
                </a:solidFill>
                <a:effectLst/>
              </a:rPr>
              <a:t> </a:t>
            </a:r>
            <a:r>
              <a:rPr lang="en-US" sz="1600" b="1" dirty="0">
                <a:solidFill>
                  <a:srgbClr val="007020"/>
                </a:solidFill>
                <a:effectLst/>
              </a:rPr>
              <a:t>import</a:t>
            </a:r>
            <a:r>
              <a:rPr lang="en-US" sz="1600" dirty="0"/>
              <a:t> </a:t>
            </a:r>
            <a:r>
              <a:rPr lang="en-US" sz="1600" dirty="0" err="1">
                <a:effectLst/>
              </a:rPr>
              <a:t>XGBClassifier</a:t>
            </a:r>
            <a:endParaRPr lang="en-US" sz="1600" dirty="0">
              <a:effectLst/>
            </a:endParaRPr>
          </a:p>
          <a:p>
            <a:endParaRPr lang="en-US" sz="1600" i="1" dirty="0">
              <a:solidFill>
                <a:srgbClr val="408090"/>
              </a:solidFill>
            </a:endParaRPr>
          </a:p>
          <a:p>
            <a:r>
              <a:rPr lang="en-US" sz="1600" i="1" dirty="0">
                <a:solidFill>
                  <a:srgbClr val="408090"/>
                </a:solidFill>
                <a:effectLst/>
              </a:rPr>
              <a:t># read data</a:t>
            </a:r>
          </a:p>
          <a:p>
            <a:r>
              <a:rPr lang="en-US" sz="1600" b="1" dirty="0">
                <a:solidFill>
                  <a:srgbClr val="007020"/>
                </a:solidFill>
                <a:effectLst/>
              </a:rPr>
              <a:t>from</a:t>
            </a:r>
            <a:r>
              <a:rPr lang="en-US" sz="1600" dirty="0">
                <a:solidFill>
                  <a:srgbClr val="BBBBBB"/>
                </a:solidFill>
                <a:effectLst/>
              </a:rPr>
              <a:t> </a:t>
            </a:r>
            <a:r>
              <a:rPr lang="en-US" sz="1600" b="1" dirty="0" err="1">
                <a:solidFill>
                  <a:srgbClr val="0E84B5"/>
                </a:solidFill>
                <a:effectLst/>
              </a:rPr>
              <a:t>sklearn.datasets</a:t>
            </a:r>
            <a:r>
              <a:rPr lang="en-US" sz="1600" b="1" dirty="0">
                <a:solidFill>
                  <a:srgbClr val="BBBBBB"/>
                </a:solidFill>
              </a:rPr>
              <a:t> </a:t>
            </a:r>
            <a:r>
              <a:rPr lang="en-US" sz="1600" b="1" dirty="0">
                <a:solidFill>
                  <a:srgbClr val="007020"/>
                </a:solidFill>
                <a:effectLst/>
              </a:rPr>
              <a:t>import</a:t>
            </a:r>
            <a:r>
              <a:rPr lang="en-US" sz="1600" dirty="0"/>
              <a:t> </a:t>
            </a:r>
            <a:r>
              <a:rPr lang="en-US" sz="1600" dirty="0" err="1">
                <a:effectLst/>
              </a:rPr>
              <a:t>make_moons</a:t>
            </a:r>
            <a:endParaRPr lang="en-US" sz="1600" dirty="0">
              <a:effectLst/>
            </a:endParaRPr>
          </a:p>
          <a:p>
            <a:r>
              <a:rPr lang="en-US" sz="1600" b="1" dirty="0">
                <a:solidFill>
                  <a:srgbClr val="007020"/>
                </a:solidFill>
                <a:effectLst/>
              </a:rPr>
              <a:t>from</a:t>
            </a:r>
            <a:r>
              <a:rPr lang="en-US" sz="1600" dirty="0">
                <a:solidFill>
                  <a:srgbClr val="BBBBBB"/>
                </a:solidFill>
                <a:effectLst/>
              </a:rPr>
              <a:t> </a:t>
            </a:r>
            <a:r>
              <a:rPr lang="en-US" sz="1600" b="1" dirty="0" err="1">
                <a:solidFill>
                  <a:srgbClr val="0E84B5"/>
                </a:solidFill>
                <a:effectLst/>
              </a:rPr>
              <a:t>sklearn.model_selection</a:t>
            </a:r>
            <a:r>
              <a:rPr lang="en-US" sz="1600" b="1" dirty="0">
                <a:solidFill>
                  <a:srgbClr val="BBBBBB"/>
                </a:solidFill>
              </a:rPr>
              <a:t> </a:t>
            </a:r>
            <a:r>
              <a:rPr lang="en-US" sz="1600" b="1" dirty="0">
                <a:solidFill>
                  <a:srgbClr val="007020"/>
                </a:solidFill>
                <a:effectLst/>
              </a:rPr>
              <a:t>import</a:t>
            </a:r>
            <a:r>
              <a:rPr lang="en-US" sz="1600" dirty="0"/>
              <a:t> </a:t>
            </a:r>
            <a:r>
              <a:rPr lang="en-US" sz="1600" dirty="0" err="1">
                <a:effectLst/>
              </a:rPr>
              <a:t>train_test_split</a:t>
            </a:r>
            <a:endParaRPr lang="en-US" sz="1600" dirty="0">
              <a:effectLst/>
            </a:endParaRPr>
          </a:p>
          <a:p>
            <a:r>
              <a:rPr lang="en-US" sz="1600" dirty="0">
                <a:effectLst/>
              </a:rPr>
              <a:t>data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666666"/>
                </a:solidFill>
                <a:effectLst/>
              </a:rPr>
              <a:t>=</a:t>
            </a:r>
            <a:r>
              <a:rPr lang="en-US" sz="1600" dirty="0"/>
              <a:t> </a:t>
            </a:r>
            <a:r>
              <a:rPr lang="en-US" sz="1600" dirty="0" err="1"/>
              <a:t>make_moons</a:t>
            </a:r>
            <a:r>
              <a:rPr lang="en-US" sz="1600" dirty="0"/>
              <a:t>(noise=0.3, </a:t>
            </a:r>
            <a:r>
              <a:rPr lang="en-US" sz="1600" dirty="0" err="1"/>
              <a:t>random_state</a:t>
            </a:r>
            <a:r>
              <a:rPr lang="en-US" sz="1600" dirty="0"/>
              <a:t>=0)</a:t>
            </a:r>
          </a:p>
          <a:p>
            <a:r>
              <a:rPr lang="en-US" sz="1600" dirty="0" err="1">
                <a:effectLst/>
              </a:rPr>
              <a:t>X_train</a:t>
            </a:r>
            <a:r>
              <a:rPr lang="en-US" sz="1600" dirty="0">
                <a:effectLst/>
              </a:rPr>
              <a:t>,</a:t>
            </a:r>
            <a:r>
              <a:rPr lang="en-US" sz="1600" dirty="0"/>
              <a:t> </a:t>
            </a:r>
            <a:r>
              <a:rPr lang="en-US" sz="1600" dirty="0" err="1">
                <a:effectLst/>
              </a:rPr>
              <a:t>X_test</a:t>
            </a:r>
            <a:r>
              <a:rPr lang="en-US" sz="1600" dirty="0">
                <a:effectLst/>
              </a:rPr>
              <a:t>,</a:t>
            </a:r>
            <a:r>
              <a:rPr lang="en-US" sz="1600" dirty="0"/>
              <a:t> </a:t>
            </a:r>
            <a:r>
              <a:rPr lang="en-US" sz="1600" dirty="0" err="1">
                <a:effectLst/>
              </a:rPr>
              <a:t>y_train</a:t>
            </a:r>
            <a:r>
              <a:rPr lang="en-US" sz="1600" dirty="0">
                <a:effectLst/>
              </a:rPr>
              <a:t>,</a:t>
            </a:r>
            <a:r>
              <a:rPr lang="en-US" sz="1600" dirty="0"/>
              <a:t> </a:t>
            </a:r>
            <a:r>
              <a:rPr lang="en-US" sz="1600" dirty="0" err="1">
                <a:effectLst/>
              </a:rPr>
              <a:t>y_test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666666"/>
                </a:solidFill>
                <a:effectLst/>
              </a:rPr>
              <a:t>=</a:t>
            </a:r>
            <a:r>
              <a:rPr lang="en-US" sz="1600" dirty="0"/>
              <a:t> </a:t>
            </a:r>
            <a:r>
              <a:rPr lang="en-US" sz="1600" dirty="0" err="1">
                <a:effectLst/>
              </a:rPr>
              <a:t>train_test_split</a:t>
            </a:r>
            <a:r>
              <a:rPr lang="en-US" sz="1600" dirty="0">
                <a:effectLst/>
              </a:rPr>
              <a:t>(</a:t>
            </a:r>
          </a:p>
          <a:p>
            <a:r>
              <a:rPr lang="en-US" sz="1600" dirty="0"/>
              <a:t>    </a:t>
            </a:r>
            <a:r>
              <a:rPr lang="en-US" sz="1600" dirty="0">
                <a:effectLst/>
              </a:rPr>
              <a:t>data[</a:t>
            </a:r>
            <a:r>
              <a:rPr lang="en-US" sz="1600" dirty="0">
                <a:solidFill>
                  <a:srgbClr val="4070A0"/>
                </a:solidFill>
                <a:effectLst/>
              </a:rPr>
              <a:t>'data'</a:t>
            </a:r>
            <a:r>
              <a:rPr lang="en-US" sz="1600" dirty="0">
                <a:effectLst/>
              </a:rPr>
              <a:t>],</a:t>
            </a:r>
            <a:r>
              <a:rPr lang="en-US" sz="1600" dirty="0"/>
              <a:t> </a:t>
            </a:r>
            <a:r>
              <a:rPr lang="en-US" sz="1600" dirty="0">
                <a:effectLst/>
              </a:rPr>
              <a:t>data[</a:t>
            </a:r>
            <a:r>
              <a:rPr lang="en-US" sz="1600" dirty="0">
                <a:solidFill>
                  <a:srgbClr val="4070A0"/>
                </a:solidFill>
                <a:effectLst/>
              </a:rPr>
              <a:t>'target’</a:t>
            </a:r>
            <a:r>
              <a:rPr lang="en-US" sz="1600" dirty="0">
                <a:effectLst/>
              </a:rPr>
              <a:t>],</a:t>
            </a:r>
          </a:p>
          <a:p>
            <a:r>
              <a:rPr lang="en-US" sz="1600" dirty="0"/>
              <a:t>    </a:t>
            </a:r>
            <a:r>
              <a:rPr lang="en-US" sz="1600" dirty="0" err="1">
                <a:effectLst/>
              </a:rPr>
              <a:t>test_size</a:t>
            </a:r>
            <a:r>
              <a:rPr lang="en-US" sz="1600" dirty="0">
                <a:solidFill>
                  <a:srgbClr val="666666"/>
                </a:solidFill>
                <a:effectLst/>
              </a:rPr>
              <a:t>=</a:t>
            </a:r>
            <a:r>
              <a:rPr lang="en-US" sz="1600" dirty="0">
                <a:solidFill>
                  <a:srgbClr val="208050"/>
                </a:solidFill>
                <a:effectLst/>
              </a:rPr>
              <a:t>.2</a:t>
            </a:r>
            <a:r>
              <a:rPr lang="en-US" sz="1600" dirty="0">
                <a:effectLst/>
              </a:rPr>
              <a:t>)</a:t>
            </a:r>
          </a:p>
          <a:p>
            <a:endParaRPr lang="en-US" sz="1600" i="1" dirty="0">
              <a:solidFill>
                <a:srgbClr val="408090"/>
              </a:solidFill>
              <a:effectLst/>
            </a:endParaRPr>
          </a:p>
          <a:p>
            <a:r>
              <a:rPr lang="en-US" sz="1600" i="1" dirty="0">
                <a:solidFill>
                  <a:srgbClr val="408090"/>
                </a:solidFill>
                <a:effectLst/>
              </a:rPr>
              <a:t># create model instance</a:t>
            </a:r>
          </a:p>
          <a:p>
            <a:r>
              <a:rPr lang="en-US" sz="1600" dirty="0" err="1">
                <a:effectLst/>
              </a:rPr>
              <a:t>bst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666666"/>
                </a:solidFill>
                <a:effectLst/>
              </a:rPr>
              <a:t>=</a:t>
            </a:r>
            <a:r>
              <a:rPr lang="en-US" sz="1600" dirty="0"/>
              <a:t> </a:t>
            </a:r>
            <a:r>
              <a:rPr lang="en-US" sz="1600" dirty="0" err="1">
                <a:effectLst/>
              </a:rPr>
              <a:t>XGBClassifier</a:t>
            </a:r>
            <a:r>
              <a:rPr lang="en-US" sz="1600" dirty="0">
                <a:effectLst/>
              </a:rPr>
              <a:t>(</a:t>
            </a:r>
          </a:p>
          <a:p>
            <a:r>
              <a:rPr lang="en-US" sz="1600" dirty="0"/>
              <a:t>     </a:t>
            </a:r>
            <a:r>
              <a:rPr lang="en-US" sz="1600" dirty="0" err="1">
                <a:effectLst/>
              </a:rPr>
              <a:t>n_estimators</a:t>
            </a:r>
            <a:r>
              <a:rPr lang="en-US" sz="1600" dirty="0">
                <a:solidFill>
                  <a:srgbClr val="666666"/>
                </a:solidFill>
                <a:effectLst/>
              </a:rPr>
              <a:t>=</a:t>
            </a:r>
            <a:r>
              <a:rPr lang="en-US" sz="1600" dirty="0">
                <a:solidFill>
                  <a:srgbClr val="208050"/>
                </a:solidFill>
                <a:effectLst/>
              </a:rPr>
              <a:t>2</a:t>
            </a:r>
            <a:r>
              <a:rPr lang="en-US" sz="1600" dirty="0">
                <a:effectLst/>
              </a:rPr>
              <a:t>,</a:t>
            </a:r>
          </a:p>
          <a:p>
            <a:r>
              <a:rPr lang="en-US" sz="1600" dirty="0"/>
              <a:t>     </a:t>
            </a:r>
            <a:r>
              <a:rPr lang="en-US" sz="1600" dirty="0" err="1">
                <a:effectLst/>
              </a:rPr>
              <a:t>max_depth</a:t>
            </a:r>
            <a:r>
              <a:rPr lang="en-US" sz="1600" dirty="0">
                <a:solidFill>
                  <a:srgbClr val="666666"/>
                </a:solidFill>
                <a:effectLst/>
              </a:rPr>
              <a:t>=</a:t>
            </a:r>
            <a:r>
              <a:rPr lang="en-US" sz="1600" dirty="0">
                <a:solidFill>
                  <a:srgbClr val="208050"/>
                </a:solidFill>
              </a:rPr>
              <a:t>3</a:t>
            </a:r>
            <a:r>
              <a:rPr lang="en-US" sz="1600" dirty="0">
                <a:effectLst/>
              </a:rPr>
              <a:t>,</a:t>
            </a:r>
          </a:p>
          <a:p>
            <a:r>
              <a:rPr lang="en-US" sz="1600" dirty="0"/>
              <a:t>     </a:t>
            </a:r>
            <a:r>
              <a:rPr lang="en-US" sz="1600" dirty="0" err="1">
                <a:effectLst/>
              </a:rPr>
              <a:t>learning_rate</a:t>
            </a:r>
            <a:r>
              <a:rPr lang="en-US" sz="1600" dirty="0">
                <a:solidFill>
                  <a:srgbClr val="666666"/>
                </a:solidFill>
                <a:effectLst/>
              </a:rPr>
              <a:t>=</a:t>
            </a:r>
            <a:r>
              <a:rPr lang="en-US" sz="1600" dirty="0">
                <a:solidFill>
                  <a:srgbClr val="208050"/>
                </a:solidFill>
                <a:effectLst/>
              </a:rPr>
              <a:t>1</a:t>
            </a:r>
            <a:r>
              <a:rPr lang="en-US" sz="1600" dirty="0">
                <a:effectLst/>
              </a:rPr>
              <a:t>,</a:t>
            </a:r>
          </a:p>
          <a:p>
            <a:r>
              <a:rPr lang="en-US" sz="1600" dirty="0"/>
              <a:t>      </a:t>
            </a:r>
            <a:r>
              <a:rPr lang="en-US" sz="1600" dirty="0">
                <a:effectLst/>
              </a:rPr>
              <a:t>objective</a:t>
            </a:r>
            <a:r>
              <a:rPr lang="en-US" sz="1600" dirty="0">
                <a:solidFill>
                  <a:srgbClr val="666666"/>
                </a:solidFill>
                <a:effectLst/>
              </a:rPr>
              <a:t>=</a:t>
            </a:r>
            <a:r>
              <a:rPr lang="en-US" sz="1600" dirty="0">
                <a:solidFill>
                  <a:srgbClr val="4070A0"/>
                </a:solidFill>
                <a:effectLst/>
              </a:rPr>
              <a:t>'</a:t>
            </a:r>
            <a:r>
              <a:rPr lang="en-US" sz="1600" dirty="0" err="1">
                <a:solidFill>
                  <a:srgbClr val="4070A0"/>
                </a:solidFill>
                <a:effectLst/>
              </a:rPr>
              <a:t>binary:logistic</a:t>
            </a:r>
            <a:r>
              <a:rPr lang="en-US" sz="1600" dirty="0">
                <a:solidFill>
                  <a:srgbClr val="4070A0"/>
                </a:solidFill>
                <a:effectLst/>
              </a:rPr>
              <a:t>’</a:t>
            </a:r>
            <a:r>
              <a:rPr lang="en-US" sz="1600" dirty="0">
                <a:effectLst/>
              </a:rPr>
              <a:t>)</a:t>
            </a:r>
          </a:p>
          <a:p>
            <a:endParaRPr lang="en-US" sz="1600" i="1" dirty="0">
              <a:solidFill>
                <a:srgbClr val="408090"/>
              </a:solidFill>
              <a:effectLst/>
            </a:endParaRPr>
          </a:p>
          <a:p>
            <a:r>
              <a:rPr lang="en-US" sz="1600" i="1" dirty="0">
                <a:solidFill>
                  <a:srgbClr val="408090"/>
                </a:solidFill>
                <a:effectLst/>
              </a:rPr>
              <a:t># fit model</a:t>
            </a:r>
          </a:p>
          <a:p>
            <a:r>
              <a:rPr lang="en-US" sz="1600" dirty="0" err="1">
                <a:effectLst/>
              </a:rPr>
              <a:t>bst</a:t>
            </a:r>
            <a:r>
              <a:rPr lang="en-US" sz="16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sz="1600" dirty="0" err="1">
                <a:effectLst/>
              </a:rPr>
              <a:t>fit</a:t>
            </a:r>
            <a:r>
              <a:rPr lang="en-US" sz="1600" dirty="0">
                <a:effectLst/>
              </a:rPr>
              <a:t>(</a:t>
            </a:r>
            <a:r>
              <a:rPr lang="en-US" sz="1600" dirty="0" err="1">
                <a:effectLst/>
              </a:rPr>
              <a:t>X_train</a:t>
            </a:r>
            <a:r>
              <a:rPr lang="en-US" sz="1600" dirty="0">
                <a:effectLst/>
              </a:rPr>
              <a:t>,</a:t>
            </a:r>
            <a:r>
              <a:rPr lang="en-US" sz="1600" dirty="0"/>
              <a:t> </a:t>
            </a:r>
            <a:r>
              <a:rPr lang="en-US" sz="1600" dirty="0" err="1">
                <a:effectLst/>
              </a:rPr>
              <a:t>y_train</a:t>
            </a:r>
            <a:r>
              <a:rPr lang="en-US" sz="1600" dirty="0">
                <a:effectLst/>
              </a:rPr>
              <a:t>)</a:t>
            </a:r>
          </a:p>
          <a:p>
            <a:r>
              <a:rPr lang="en-US" sz="1600" i="1" dirty="0">
                <a:solidFill>
                  <a:srgbClr val="408090"/>
                </a:solidFill>
                <a:effectLst/>
              </a:rPr>
              <a:t># make predictions</a:t>
            </a:r>
          </a:p>
          <a:p>
            <a:r>
              <a:rPr lang="en-US" sz="1600" dirty="0">
                <a:effectLst/>
              </a:rPr>
              <a:t>preds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666666"/>
                </a:solidFill>
                <a:effectLst/>
              </a:rPr>
              <a:t>=</a:t>
            </a:r>
            <a:r>
              <a:rPr lang="en-US" sz="1600" dirty="0"/>
              <a:t> </a:t>
            </a:r>
            <a:r>
              <a:rPr lang="en-US" sz="1600" dirty="0" err="1">
                <a:effectLst/>
              </a:rPr>
              <a:t>bst</a:t>
            </a:r>
            <a:r>
              <a:rPr lang="en-US" sz="16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sz="1600" dirty="0" err="1">
                <a:effectLst/>
              </a:rPr>
              <a:t>predict</a:t>
            </a:r>
            <a:r>
              <a:rPr lang="en-US" sz="1600" dirty="0">
                <a:effectLst/>
              </a:rPr>
              <a:t>(</a:t>
            </a:r>
            <a:r>
              <a:rPr lang="en-US" sz="1600" dirty="0" err="1">
                <a:effectLst/>
              </a:rPr>
              <a:t>X_test</a:t>
            </a:r>
            <a:r>
              <a:rPr lang="en-US" sz="1600" dirty="0">
                <a:effectLst/>
              </a:rPr>
              <a:t>)</a:t>
            </a:r>
            <a:endParaRPr lang="en-US" sz="1600" dirty="0"/>
          </a:p>
        </p:txBody>
      </p:sp>
      <p:pic>
        <p:nvPicPr>
          <p:cNvPr id="4" name="Picture 2" descr="png">
            <a:extLst>
              <a:ext uri="{FF2B5EF4-FFF2-40B4-BE49-F238E27FC236}">
                <a16:creationId xmlns:a16="http://schemas.microsoft.com/office/drawing/2014/main" id="{C1E301D3-21D3-B374-C83D-996F2799C8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3" b="64658"/>
          <a:stretch/>
        </p:blipFill>
        <p:spPr bwMode="auto">
          <a:xfrm>
            <a:off x="3169292" y="3809165"/>
            <a:ext cx="8882743" cy="240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70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llustrations of example data partitioning schemes: (A) a single train-test split, (B) a single train-test split of chronological data, (C) a 5-fold CV scheme, (D)">
            <a:extLst>
              <a:ext uri="{FF2B5EF4-FFF2-40B4-BE49-F238E27FC236}">
                <a16:creationId xmlns:a16="http://schemas.microsoft.com/office/drawing/2014/main" id="{A2E31D6B-B7DA-FF4F-89BC-C9ADC201E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860" y="1325563"/>
            <a:ext cx="8548822" cy="496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899478-6469-EF4C-8ACF-91A166026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Cross Validation Schemes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1B9A8E-2EE1-3242-AE06-EF7BAB86DEBD}"/>
              </a:ext>
            </a:extLst>
          </p:cNvPr>
          <p:cNvSpPr txBox="1"/>
          <p:nvPr/>
        </p:nvSpPr>
        <p:spPr>
          <a:xfrm>
            <a:off x="10043783" y="6488668"/>
            <a:ext cx="214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(Mathai, et al., 2019)</a:t>
            </a:r>
          </a:p>
        </p:txBody>
      </p:sp>
    </p:spTree>
    <p:extLst>
      <p:ext uri="{BB962C8B-B14F-4D97-AF65-F5344CB8AC3E}">
        <p14:creationId xmlns:p14="http://schemas.microsoft.com/office/powerpoint/2010/main" val="4182932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6EC8DA7-044C-5A48-B9A5-ABB79B6FA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Set up the experiment (training/testing) to match how you want the model to generalize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897FE0-AC06-5945-8C55-5A603CB48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143" y="1835670"/>
            <a:ext cx="6458919" cy="43320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51039-7BF7-FA44-AD57-0F4A9EE1C8BD}"/>
              </a:ext>
            </a:extLst>
          </p:cNvPr>
          <p:cNvSpPr txBox="1"/>
          <p:nvPr/>
        </p:nvSpPr>
        <p:spPr>
          <a:xfrm>
            <a:off x="10072124" y="6488668"/>
            <a:ext cx="2119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(Martin, et al., 2019)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BB218F-3F09-664C-ADCB-0BDD5B072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938" y="1676443"/>
            <a:ext cx="3346148" cy="486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53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A25B1-8E11-AC42-BFE6-1E6F5FD85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Cluster based train/test split:</a:t>
            </a:r>
            <a:br>
              <a:rPr lang="en-US" dirty="0"/>
            </a:br>
            <a:r>
              <a:rPr lang="en-US" dirty="0"/>
              <a:t>Train on largest clusters, test on smallest cluster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DF8D90-FB0C-A441-A401-2A9991BD0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4496"/>
            <a:ext cx="7208563" cy="36408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D4DF36-E5E4-9349-B57B-33C2D7D50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563" y="2309246"/>
            <a:ext cx="4753167" cy="411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98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6C81E-62B9-0F41-BD70-526360082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0821"/>
            <a:ext cx="10515600" cy="1325563"/>
          </a:xfrm>
        </p:spPr>
        <p:txBody>
          <a:bodyPr/>
          <a:lstStyle/>
          <a:p>
            <a:r>
              <a:rPr lang="en-US" dirty="0"/>
              <a:t>H2O </a:t>
            </a:r>
            <a:r>
              <a:rPr lang="en-US" dirty="0" err="1"/>
              <a:t>AutoML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BBFAB8-73D6-4F43-8443-A32A4E065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512" y="387350"/>
            <a:ext cx="7728488" cy="6083300"/>
          </a:xfrm>
          <a:prstGeom prst="rect">
            <a:avLst/>
          </a:prstGeom>
        </p:spPr>
      </p:pic>
      <p:pic>
        <p:nvPicPr>
          <p:cNvPr id="6" name="Picture 2" descr="H2O AutoML">
            <a:extLst>
              <a:ext uri="{FF2B5EF4-FFF2-40B4-BE49-F238E27FC236}">
                <a16:creationId xmlns:a16="http://schemas.microsoft.com/office/drawing/2014/main" id="{A4261409-7794-F149-85CE-51823CFCB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49" y="4386730"/>
            <a:ext cx="2156188" cy="232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5D9057-3592-C44A-ADB3-F40DC68D06E6}"/>
              </a:ext>
            </a:extLst>
          </p:cNvPr>
          <p:cNvSpPr txBox="1"/>
          <p:nvPr/>
        </p:nvSpPr>
        <p:spPr>
          <a:xfrm>
            <a:off x="31834" y="1298707"/>
            <a:ext cx="41490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Try lots of different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Search hyperparameters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Combine different models together</a:t>
            </a:r>
          </a:p>
        </p:txBody>
      </p:sp>
    </p:spTree>
    <p:extLst>
      <p:ext uri="{BB962C8B-B14F-4D97-AF65-F5344CB8AC3E}">
        <p14:creationId xmlns:p14="http://schemas.microsoft.com/office/powerpoint/2010/main" val="2826513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6C81E-62B9-0F41-BD70-526360082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0821"/>
            <a:ext cx="10515600" cy="1325563"/>
          </a:xfrm>
        </p:spPr>
        <p:txBody>
          <a:bodyPr/>
          <a:lstStyle/>
          <a:p>
            <a:r>
              <a:rPr lang="en-US" dirty="0"/>
              <a:t>H2O </a:t>
            </a:r>
            <a:r>
              <a:rPr lang="en-US" dirty="0" err="1"/>
              <a:t>AutoML</a:t>
            </a:r>
            <a:endParaRPr lang="en-US" dirty="0"/>
          </a:p>
        </p:txBody>
      </p:sp>
      <p:pic>
        <p:nvPicPr>
          <p:cNvPr id="6" name="Picture 2" descr="H2O AutoML">
            <a:extLst>
              <a:ext uri="{FF2B5EF4-FFF2-40B4-BE49-F238E27FC236}">
                <a16:creationId xmlns:a16="http://schemas.microsoft.com/office/drawing/2014/main" id="{A4261409-7794-F149-85CE-51823CFCB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49" y="4912962"/>
            <a:ext cx="1667961" cy="179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5D9057-3592-C44A-ADB3-F40DC68D06E6}"/>
              </a:ext>
            </a:extLst>
          </p:cNvPr>
          <p:cNvSpPr txBox="1"/>
          <p:nvPr/>
        </p:nvSpPr>
        <p:spPr>
          <a:xfrm>
            <a:off x="31834" y="1298707"/>
            <a:ext cx="41490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Try lots of different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Search hyperparameters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Combine different models together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6C8266-C8CD-E84A-ADB3-A7D91449B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607" y="34871"/>
            <a:ext cx="6929142" cy="665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3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DB027-74FB-7C43-8DE1-C8D6F1588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80" y="-323807"/>
            <a:ext cx="10515600" cy="1325563"/>
          </a:xfrm>
        </p:spPr>
        <p:txBody>
          <a:bodyPr/>
          <a:lstStyle/>
          <a:p>
            <a:r>
              <a:rPr lang="en-US" dirty="0"/>
              <a:t>Ingredients for deep learning success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F17A7-4D73-8443-8F12-2F0853961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180" y="1001756"/>
            <a:ext cx="10515600" cy="585624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Effective utilization of graphical processing units (GPUs)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b="1" dirty="0"/>
              <a:t>Automatic differentiation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b="1" dirty="0"/>
              <a:t>Stochastic gradient descent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Over-parameterization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Under-parameterization: bias/variance trade-off =&gt; generalization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Over-parameterization: big-data + regularization =&gt; generalization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Trainable simulations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Plug-and-play differentiable modules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Encode data invariants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Generative models &lt;---&gt; simulations</a:t>
            </a:r>
          </a:p>
          <a:p>
            <a:pPr marL="457200" lvl="1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480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267CB-A1F3-360D-441E-4E10E49F7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5CF6-74EA-2E56-327A-0A216BF8C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17568"/>
            <a:ext cx="10515600" cy="1325563"/>
          </a:xfrm>
        </p:spPr>
        <p:txBody>
          <a:bodyPr/>
          <a:lstStyle/>
          <a:p>
            <a:r>
              <a:rPr lang="en-US" dirty="0"/>
              <a:t>Lab 4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FD6F8-4E44-8B7C-7AC1-AEC080F1A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2354"/>
            <a:ext cx="10515600" cy="610564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400" b="1" dirty="0">
                <a:latin typeface="Aptos" panose="020B0004020202020204" pitchFamily="34" charset="0"/>
                <a:cs typeface="Consolas" panose="020B0609020204030204" pitchFamily="49" charset="0"/>
              </a:rPr>
              <a:t>What to do when it’s hard?</a:t>
            </a:r>
          </a:p>
          <a:p>
            <a:r>
              <a:rPr lang="en-US" sz="1400" dirty="0">
                <a:latin typeface="Aptos" panose="020B0004020202020204" pitchFamily="34" charset="0"/>
                <a:cs typeface="Consolas" panose="020B0609020204030204" pitchFamily="49" charset="0"/>
              </a:rPr>
              <a:t>Ask LLMs (ChatGPT, </a:t>
            </a:r>
            <a:r>
              <a:rPr lang="en-US" sz="1400" dirty="0" err="1">
                <a:latin typeface="Aptos" panose="020B0004020202020204" pitchFamily="34" charset="0"/>
                <a:cs typeface="Consolas" panose="020B0609020204030204" pitchFamily="49" charset="0"/>
              </a:rPr>
              <a:t>DeepSeek</a:t>
            </a:r>
            <a:r>
              <a:rPr lang="en-US" sz="1400" dirty="0">
                <a:latin typeface="Aptos" panose="020B0004020202020204" pitchFamily="34" charset="0"/>
                <a:cs typeface="Consolas" panose="020B0609020204030204" pitchFamily="49" charset="0"/>
              </a:rPr>
              <a:t>, Claud)</a:t>
            </a:r>
          </a:p>
          <a:p>
            <a:r>
              <a:rPr lang="en-US" sz="1400" dirty="0">
                <a:latin typeface="Aptos" panose="020B0004020202020204" pitchFamily="34" charset="0"/>
                <a:cs typeface="Consolas" panose="020B0609020204030204" pitchFamily="49" charset="0"/>
              </a:rPr>
              <a:t>Come to office hours (Tuesdays 9-1am)</a:t>
            </a:r>
          </a:p>
          <a:p>
            <a:r>
              <a:rPr lang="en-US" sz="1400" dirty="0">
                <a:latin typeface="Aptos" panose="020B0004020202020204" pitchFamily="34" charset="0"/>
                <a:cs typeface="Consolas" panose="020B0609020204030204" pitchFamily="49" charset="0"/>
              </a:rPr>
              <a:t>Ask on Slack, email, canvas</a:t>
            </a:r>
          </a:p>
          <a:p>
            <a:endParaRPr lang="en-US" sz="1400" dirty="0">
              <a:latin typeface="Aptos" panose="020B0004020202020204" pitchFamily="34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Aptos" panose="020B0004020202020204" pitchFamily="34" charset="0"/>
                <a:cs typeface="Consolas" panose="020B0609020204030204" pitchFamily="49" charset="0"/>
              </a:rPr>
              <a:t>Specific issues people faced</a:t>
            </a:r>
          </a:p>
          <a:p>
            <a:r>
              <a:rPr lang="en-US" sz="1400" dirty="0">
                <a:latin typeface="Aptos" panose="020B0004020202020204" pitchFamily="34" charset="0"/>
                <a:cs typeface="Consolas" panose="020B0609020204030204" pitchFamily="49" charset="0"/>
              </a:rPr>
              <a:t>Installing packages, setting up environment =&gt; often frustrating, good news is once it’s set up you’re good to go</a:t>
            </a:r>
          </a:p>
          <a:p>
            <a:r>
              <a:rPr lang="en-US" sz="1400" dirty="0">
                <a:latin typeface="Aptos" panose="020B0004020202020204" pitchFamily="34" charset="0"/>
                <a:cs typeface="Consolas" panose="020B0609020204030204" pitchFamily="49" charset="0"/>
              </a:rPr>
              <a:t>Getting errors when running the code</a:t>
            </a:r>
          </a:p>
          <a:p>
            <a:pPr lvl="1"/>
            <a:r>
              <a:rPr lang="en-US" sz="900" dirty="0">
                <a:latin typeface="Aptos" panose="020B0004020202020204" pitchFamily="34" charset="0"/>
                <a:cs typeface="Consolas" panose="020B0609020204030204" pitchFamily="49" charset="0"/>
              </a:rPr>
              <a:t>Read error messages carefully</a:t>
            </a:r>
          </a:p>
          <a:p>
            <a:pPr lvl="1"/>
            <a:r>
              <a:rPr lang="en-US" sz="900" dirty="0">
                <a:latin typeface="Aptos" panose="020B0004020202020204" pitchFamily="34" charset="0"/>
                <a:cs typeface="Consolas" panose="020B0609020204030204" pitchFamily="49" charset="0"/>
              </a:rPr>
              <a:t>Try to simplify the problem to make a “reproducible example”</a:t>
            </a:r>
          </a:p>
          <a:p>
            <a:pPr lvl="1"/>
            <a:r>
              <a:rPr lang="en-US" sz="900" dirty="0">
                <a:latin typeface="Aptos" panose="020B0004020202020204" pitchFamily="34" charset="0"/>
                <a:cs typeface="Consolas" panose="020B0609020204030204" pitchFamily="49" charset="0"/>
              </a:rPr>
              <a:t>Find a related version that works and “bisect” differences</a:t>
            </a:r>
          </a:p>
          <a:p>
            <a:r>
              <a:rPr lang="en-US" sz="1300" dirty="0">
                <a:latin typeface="Aptos" panose="020B0004020202020204" pitchFamily="34" charset="0"/>
                <a:cs typeface="Consolas" panose="020B0609020204030204" pitchFamily="49" charset="0"/>
              </a:rPr>
              <a:t>Access tokens for pushing data to HF</a:t>
            </a:r>
          </a:p>
          <a:p>
            <a:r>
              <a:rPr lang="en-US" sz="1400" dirty="0">
                <a:latin typeface="Aptos" panose="020B0004020202020204" pitchFamily="34" charset="0"/>
                <a:cs typeface="Consolas" panose="020B0609020204030204" pitchFamily="49" charset="0"/>
              </a:rPr>
              <a:t>Based on feedback I’ve updated the instructions to be clearer, so thank you.</a:t>
            </a:r>
          </a:p>
          <a:p>
            <a:pPr marL="0" indent="0">
              <a:buNone/>
            </a:pPr>
            <a:endParaRPr lang="en-US" sz="1400" dirty="0">
              <a:latin typeface="Aptos" panose="020B0004020202020204" pitchFamily="34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Aptos" panose="020B0004020202020204" pitchFamily="34" charset="0"/>
                <a:cs typeface="Consolas" panose="020B0609020204030204" pitchFamily="49" charset="0"/>
              </a:rPr>
              <a:t>Not enough time Friday -&gt; Tuesday:</a:t>
            </a:r>
          </a:p>
          <a:p>
            <a:r>
              <a:rPr lang="en-US" sz="1400" dirty="0">
                <a:latin typeface="Aptos" panose="020B0004020202020204" pitchFamily="34" charset="0"/>
                <a:cs typeface="Consolas" panose="020B0609020204030204" pitchFamily="49" charset="0"/>
              </a:rPr>
              <a:t>Extend deadlines Friday -&gt; Friday</a:t>
            </a:r>
          </a:p>
          <a:p>
            <a:r>
              <a:rPr lang="en-US" sz="1400" dirty="0">
                <a:latin typeface="Aptos" panose="020B0004020202020204" pitchFamily="34" charset="0"/>
                <a:cs typeface="Consolas" panose="020B0609020204030204" pitchFamily="49" charset="0"/>
              </a:rPr>
              <a:t>This week will pick continue with a the </a:t>
            </a:r>
            <a:r>
              <a:rPr lang="en-US" sz="1400" dirty="0" err="1">
                <a:latin typeface="Aptos" panose="020B0004020202020204" pitchFamily="34" charset="0"/>
                <a:cs typeface="Consolas" panose="020B0609020204030204" pitchFamily="49" charset="0"/>
              </a:rPr>
              <a:t>MolData</a:t>
            </a:r>
            <a:r>
              <a:rPr lang="en-US" sz="1400" dirty="0">
                <a:latin typeface="Aptos" panose="020B0004020202020204" pitchFamily="34" charset="0"/>
                <a:cs typeface="Consolas" panose="020B0609020204030204" pitchFamily="49" charset="0"/>
              </a:rPr>
              <a:t> dataset, from HF, so more practice on command line</a:t>
            </a:r>
          </a:p>
          <a:p>
            <a:endParaRPr lang="en-US" sz="1400" dirty="0">
              <a:latin typeface="Aptos" panose="020B0004020202020204" pitchFamily="34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Aptos" panose="020B0004020202020204" pitchFamily="34" charset="0"/>
                <a:cs typeface="Consolas" panose="020B0609020204030204" pitchFamily="49" charset="0"/>
              </a:rPr>
              <a:t>Goal is to practice and learn</a:t>
            </a:r>
          </a:p>
          <a:p>
            <a:r>
              <a:rPr lang="en-US" sz="1400" dirty="0">
                <a:latin typeface="Aptos" panose="020B0004020202020204" pitchFamily="34" charset="0"/>
                <a:cs typeface="Consolas" panose="020B0609020204030204" pitchFamily="49" charset="0"/>
              </a:rPr>
              <a:t>grades will reflect effort and progress</a:t>
            </a:r>
          </a:p>
          <a:p>
            <a:r>
              <a:rPr lang="en-US" sz="1400" dirty="0">
                <a:latin typeface="Aptos" panose="020B0004020202020204" pitchFamily="34" charset="0"/>
                <a:cs typeface="Consolas" panose="020B0609020204030204" pitchFamily="49" charset="0"/>
              </a:rPr>
              <a:t>If you don’t complete the assignments, describe what where you got stuck and what you tried</a:t>
            </a:r>
          </a:p>
          <a:p>
            <a:pPr lvl="1"/>
            <a:endParaRPr lang="en-US" sz="900" dirty="0">
              <a:latin typeface="Aptos" panose="020B000402020202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20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F4549-B273-DD4E-8C7E-AB2CC7179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17"/>
            <a:ext cx="10515600" cy="1325563"/>
          </a:xfrm>
        </p:spPr>
        <p:txBody>
          <a:bodyPr/>
          <a:lstStyle/>
          <a:p>
            <a:r>
              <a:rPr lang="en-US" dirty="0"/>
              <a:t>Deep learning for GPUs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570AB1-736E-D245-8D8F-3DC8FF21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49" y="1056719"/>
            <a:ext cx="1144905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a first approximation deep learning is matrix multiplication + activation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B752B6-942E-A54C-93F8-E9193FFC0644}"/>
              </a:ext>
            </a:extLst>
          </p:cNvPr>
          <p:cNvSpPr txBox="1"/>
          <p:nvPr/>
        </p:nvSpPr>
        <p:spPr>
          <a:xfrm>
            <a:off x="10696574" y="6488668"/>
            <a:ext cx="1531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(Jordan, 2017)</a:t>
            </a:r>
          </a:p>
        </p:txBody>
      </p:sp>
      <p:pic>
        <p:nvPicPr>
          <p:cNvPr id="6148" name="Picture 4" descr="Relu">
            <a:extLst>
              <a:ext uri="{FF2B5EF4-FFF2-40B4-BE49-F238E27FC236}">
                <a16:creationId xmlns:a16="http://schemas.microsoft.com/office/drawing/2014/main" id="{1F6712D1-FE0D-7C43-BA75-9F2818298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934" y="3176337"/>
            <a:ext cx="3733624" cy="169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756015-5E92-494F-97DF-FBFFC0913D3F}"/>
              </a:ext>
            </a:extLst>
          </p:cNvPr>
          <p:cNvSpPr txBox="1"/>
          <p:nvPr/>
        </p:nvSpPr>
        <p:spPr>
          <a:xfrm>
            <a:off x="6989640" y="350290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DA250-AC06-0C4C-9B49-5A0EDA2333A8}"/>
              </a:ext>
            </a:extLst>
          </p:cNvPr>
          <p:cNvSpPr txBox="1"/>
          <p:nvPr/>
        </p:nvSpPr>
        <p:spPr>
          <a:xfrm>
            <a:off x="8413429" y="2638445"/>
            <a:ext cx="2686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rectified linear unit</a:t>
            </a:r>
            <a:r>
              <a:rPr lang="en-US" dirty="0"/>
              <a:t> (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9E9137-E457-854F-8F52-A97D92367EAF}"/>
              </a:ext>
            </a:extLst>
          </p:cNvPr>
          <p:cNvGrpSpPr/>
          <p:nvPr/>
        </p:nvGrpSpPr>
        <p:grpSpPr>
          <a:xfrm>
            <a:off x="989486" y="3764516"/>
            <a:ext cx="5907336" cy="3641452"/>
            <a:chOff x="2202239" y="4574608"/>
            <a:chExt cx="5525157" cy="3247371"/>
          </a:xfrm>
        </p:grpSpPr>
        <p:pic>
          <p:nvPicPr>
            <p:cNvPr id="11" name="Picture 2" descr="Screen-Shot-2017-11-07-at-12.53.07-PM">
              <a:extLst>
                <a:ext uri="{FF2B5EF4-FFF2-40B4-BE49-F238E27FC236}">
                  <a16:creationId xmlns:a16="http://schemas.microsoft.com/office/drawing/2014/main" id="{8DB4CEDF-4D85-5947-8276-60A5F61F93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06" t="25371"/>
            <a:stretch/>
          </p:blipFill>
          <p:spPr bwMode="auto">
            <a:xfrm>
              <a:off x="2202239" y="4574608"/>
              <a:ext cx="5525157" cy="3247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D77185D-83EB-EC4F-89AF-3484B32BEF3D}"/>
                </a:ext>
              </a:extLst>
            </p:cNvPr>
            <p:cNvSpPr/>
            <p:nvPr/>
          </p:nvSpPr>
          <p:spPr>
            <a:xfrm>
              <a:off x="3800475" y="4635488"/>
              <a:ext cx="1457325" cy="7582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72DF3D7-5BF3-6E48-B4AA-D55B73B8243D}"/>
                </a:ext>
              </a:extLst>
            </p:cNvPr>
            <p:cNvSpPr/>
            <p:nvPr/>
          </p:nvSpPr>
          <p:spPr>
            <a:xfrm>
              <a:off x="6183035" y="4635488"/>
              <a:ext cx="1457325" cy="8191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46" name="Picture 2" descr="Screen-Shot-2017-11-07-at-12.53.07-PM">
            <a:extLst>
              <a:ext uri="{FF2B5EF4-FFF2-40B4-BE49-F238E27FC236}">
                <a16:creationId xmlns:a16="http://schemas.microsoft.com/office/drawing/2014/main" id="{C2220AD5-7909-AA4A-9360-D43B596F90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68" r="68362" b="11958"/>
          <a:stretch/>
        </p:blipFill>
        <p:spPr bwMode="auto">
          <a:xfrm>
            <a:off x="2588508" y="1999041"/>
            <a:ext cx="2533649" cy="2731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ight Bracket 11">
            <a:extLst>
              <a:ext uri="{FF2B5EF4-FFF2-40B4-BE49-F238E27FC236}">
                <a16:creationId xmlns:a16="http://schemas.microsoft.com/office/drawing/2014/main" id="{F32FABA1-E6CF-5E49-8496-972E9DB345A2}"/>
              </a:ext>
            </a:extLst>
          </p:cNvPr>
          <p:cNvSpPr/>
          <p:nvPr/>
        </p:nvSpPr>
        <p:spPr>
          <a:xfrm rot="5400000">
            <a:off x="6221038" y="527035"/>
            <a:ext cx="239697" cy="11121207"/>
          </a:xfrm>
          <a:prstGeom prst="rightBracket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7FDD86-1B13-4C42-B6A4-B627BCDEA58D}"/>
              </a:ext>
            </a:extLst>
          </p:cNvPr>
          <p:cNvSpPr txBox="1"/>
          <p:nvPr/>
        </p:nvSpPr>
        <p:spPr>
          <a:xfrm>
            <a:off x="4615851" y="6237537"/>
            <a:ext cx="2960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layer in a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22070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5375E-2A14-9140-BD48-292BCE191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47610"/>
            <a:ext cx="10515600" cy="1325563"/>
          </a:xfrm>
        </p:spPr>
        <p:txBody>
          <a:bodyPr/>
          <a:lstStyle/>
          <a:p>
            <a:r>
              <a:rPr lang="en-US" dirty="0"/>
              <a:t>Back Propagation is just the chain rule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BB82A4-35B9-5A4E-81DE-68F3E79257CE}"/>
              </a:ext>
            </a:extLst>
          </p:cNvPr>
          <p:cNvSpPr txBox="1"/>
          <p:nvPr/>
        </p:nvSpPr>
        <p:spPr>
          <a:xfrm>
            <a:off x="14296" y="1447804"/>
            <a:ext cx="2276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chemeClr val="accent6">
                    <a:lumMod val="75000"/>
                  </a:schemeClr>
                </a:solidFill>
              </a:rPr>
              <a:t>Forward pass: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5159674-5A2A-324F-90CC-1EEDBDD1053F}"/>
              </a:ext>
            </a:extLst>
          </p:cNvPr>
          <p:cNvGrpSpPr/>
          <p:nvPr/>
        </p:nvGrpSpPr>
        <p:grpSpPr>
          <a:xfrm>
            <a:off x="2932348" y="1330858"/>
            <a:ext cx="6116694" cy="2328873"/>
            <a:chOff x="2932348" y="1430875"/>
            <a:chExt cx="6116694" cy="232887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502EFA1-E204-224D-8A00-E918559177F6}"/>
                </a:ext>
              </a:extLst>
            </p:cNvPr>
            <p:cNvSpPr/>
            <p:nvPr/>
          </p:nvSpPr>
          <p:spPr>
            <a:xfrm>
              <a:off x="3729052" y="2100256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f</a:t>
              </a:r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4DD0DE9-5DFA-0E46-84D6-0741A67C4FA9}"/>
                </a:ext>
              </a:extLst>
            </p:cNvPr>
            <p:cNvSpPr/>
            <p:nvPr/>
          </p:nvSpPr>
          <p:spPr>
            <a:xfrm>
              <a:off x="5497233" y="2100256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g</a:t>
              </a:r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08405CA-BBC9-A246-AE16-5843B3A2D990}"/>
                </a:ext>
              </a:extLst>
            </p:cNvPr>
            <p:cNvSpPr/>
            <p:nvPr/>
          </p:nvSpPr>
          <p:spPr>
            <a:xfrm>
              <a:off x="7229490" y="2100256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h</a:t>
              </a:r>
              <a:endParaRPr lang="en-US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E1C9386-ABD4-EC44-9180-9EECBC964059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>
              <a:off x="4643452" y="2557456"/>
              <a:ext cx="853781" cy="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53D6E39-AAA9-4E49-9F81-E6BEB9C56F03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>
              <a:off x="6411633" y="2557456"/>
              <a:ext cx="817857" cy="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F55C08F-E224-1D40-A294-200BCB7F8F9B}"/>
                </a:ext>
              </a:extLst>
            </p:cNvPr>
            <p:cNvSpPr txBox="1"/>
            <p:nvPr/>
          </p:nvSpPr>
          <p:spPr>
            <a:xfrm>
              <a:off x="4828431" y="1430875"/>
              <a:ext cx="22272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y = h(g(f(x)))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E725FA-9BE7-0B42-A6D2-0270F0DF74B3}"/>
                </a:ext>
              </a:extLst>
            </p:cNvPr>
            <p:cNvSpPr txBox="1"/>
            <p:nvPr/>
          </p:nvSpPr>
          <p:spPr>
            <a:xfrm>
              <a:off x="2932348" y="2329925"/>
              <a:ext cx="3177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x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C6DFDC7-5B73-9D45-AB16-C11867D92626}"/>
                </a:ext>
              </a:extLst>
            </p:cNvPr>
            <p:cNvCxnSpPr>
              <a:cxnSpLocks/>
              <a:stCxn id="17" idx="3"/>
              <a:endCxn id="5" idx="1"/>
            </p:cNvCxnSpPr>
            <p:nvPr/>
          </p:nvCxnSpPr>
          <p:spPr>
            <a:xfrm flipV="1">
              <a:off x="3250064" y="2557456"/>
              <a:ext cx="478988" cy="3302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4C32FC-86E8-6845-859D-CD9DE20AAB19}"/>
                </a:ext>
              </a:extLst>
            </p:cNvPr>
            <p:cNvSpPr txBox="1"/>
            <p:nvPr/>
          </p:nvSpPr>
          <p:spPr>
            <a:xfrm>
              <a:off x="8724914" y="2326623"/>
              <a:ext cx="3241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y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0736B00-2C85-9649-8C75-CBA9FD5A6B15}"/>
                </a:ext>
              </a:extLst>
            </p:cNvPr>
            <p:cNvCxnSpPr>
              <a:cxnSpLocks/>
              <a:stCxn id="8" idx="3"/>
              <a:endCxn id="22" idx="1"/>
            </p:cNvCxnSpPr>
            <p:nvPr/>
          </p:nvCxnSpPr>
          <p:spPr>
            <a:xfrm>
              <a:off x="8143890" y="2557456"/>
              <a:ext cx="581024" cy="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4307CF0-9FB6-E440-9C41-3F1728980514}"/>
                </a:ext>
              </a:extLst>
            </p:cNvPr>
            <p:cNvSpPr txBox="1"/>
            <p:nvPr/>
          </p:nvSpPr>
          <p:spPr>
            <a:xfrm>
              <a:off x="3952053" y="3390416"/>
              <a:ext cx="468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</a:t>
              </a:r>
              <a:r>
                <a:rPr lang="en-US" baseline="-25000" dirty="0"/>
                <a:t>1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BFA6B5B-9F36-A44B-8732-4B9AB4ABC975}"/>
                </a:ext>
              </a:extLst>
            </p:cNvPr>
            <p:cNvCxnSpPr>
              <a:cxnSpLocks/>
              <a:stCxn id="27" idx="0"/>
              <a:endCxn id="5" idx="2"/>
            </p:cNvCxnSpPr>
            <p:nvPr/>
          </p:nvCxnSpPr>
          <p:spPr>
            <a:xfrm flipV="1">
              <a:off x="4186252" y="3014656"/>
              <a:ext cx="0" cy="37576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A1D6D7C-57F2-454E-A543-2D6B31E7E644}"/>
                </a:ext>
              </a:extLst>
            </p:cNvPr>
            <p:cNvSpPr txBox="1"/>
            <p:nvPr/>
          </p:nvSpPr>
          <p:spPr>
            <a:xfrm>
              <a:off x="5707870" y="3390416"/>
              <a:ext cx="468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</a:t>
              </a:r>
              <a:r>
                <a:rPr lang="en-US" baseline="-25000" dirty="0"/>
                <a:t>2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66A5939-4D6A-7641-BC65-9094598232F9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V="1">
              <a:off x="5942069" y="3014656"/>
              <a:ext cx="0" cy="37576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EE40E46-0EAF-DD42-BF93-634935E50205}"/>
                </a:ext>
              </a:extLst>
            </p:cNvPr>
            <p:cNvSpPr txBox="1"/>
            <p:nvPr/>
          </p:nvSpPr>
          <p:spPr>
            <a:xfrm>
              <a:off x="7420824" y="3390416"/>
              <a:ext cx="468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</a:t>
              </a:r>
              <a:r>
                <a:rPr lang="en-US" baseline="-25000" dirty="0"/>
                <a:t>3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72F80CD-28D8-914C-84C1-97890B9DB726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 flipV="1">
              <a:off x="7655023" y="3014656"/>
              <a:ext cx="0" cy="37576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E458EB9-CAB0-694A-AA92-2D2452C9F199}"/>
              </a:ext>
            </a:extLst>
          </p:cNvPr>
          <p:cNvGrpSpPr/>
          <p:nvPr/>
        </p:nvGrpSpPr>
        <p:grpSpPr>
          <a:xfrm>
            <a:off x="2929659" y="4420265"/>
            <a:ext cx="6116694" cy="2308054"/>
            <a:chOff x="2929659" y="4234526"/>
            <a:chExt cx="6116694" cy="230805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486A0B5-BB0B-4B4D-AF23-0B34D77C42E8}"/>
                </a:ext>
              </a:extLst>
            </p:cNvPr>
            <p:cNvSpPr/>
            <p:nvPr/>
          </p:nvSpPr>
          <p:spPr>
            <a:xfrm>
              <a:off x="3726363" y="4883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f</a:t>
              </a:r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E7E01B4-8E54-5641-BBFC-9AAB5032BBC0}"/>
                </a:ext>
              </a:extLst>
            </p:cNvPr>
            <p:cNvSpPr/>
            <p:nvPr/>
          </p:nvSpPr>
          <p:spPr>
            <a:xfrm>
              <a:off x="5494544" y="4883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g</a:t>
              </a:r>
              <a:endParaRPr lang="en-US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5A0948B-06C4-2E4B-AEA7-B3F6B3AC7E74}"/>
                </a:ext>
              </a:extLst>
            </p:cNvPr>
            <p:cNvSpPr/>
            <p:nvPr/>
          </p:nvSpPr>
          <p:spPr>
            <a:xfrm>
              <a:off x="7226801" y="488308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h</a:t>
              </a:r>
              <a:endParaRPr lang="en-US" dirty="0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AA1A075-5FA3-704D-A105-B5884F2075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40763" y="5340288"/>
              <a:ext cx="853781" cy="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F5D853A-FE70-DE46-8EF6-2166B5036A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8944" y="5340288"/>
              <a:ext cx="817857" cy="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88AD61D-A616-1043-B829-3AC60E9943F3}"/>
                </a:ext>
              </a:extLst>
            </p:cNvPr>
            <p:cNvSpPr txBox="1"/>
            <p:nvPr/>
          </p:nvSpPr>
          <p:spPr>
            <a:xfrm>
              <a:off x="3683663" y="4234526"/>
              <a:ext cx="44246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y’ = h’(g(f(x))) g’(f(x)) f’(x)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B57C5CF-1447-4041-9B4D-5B80B5FA941F}"/>
                </a:ext>
              </a:extLst>
            </p:cNvPr>
            <p:cNvSpPr txBox="1"/>
            <p:nvPr/>
          </p:nvSpPr>
          <p:spPr>
            <a:xfrm>
              <a:off x="2929659" y="5112757"/>
              <a:ext cx="3177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x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175FA791-B96D-064D-8CFE-C5CF239044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47375" y="5340288"/>
              <a:ext cx="478988" cy="3302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6A14483-BA84-6942-ADBD-A6027767D3F3}"/>
                </a:ext>
              </a:extLst>
            </p:cNvPr>
            <p:cNvSpPr txBox="1"/>
            <p:nvPr/>
          </p:nvSpPr>
          <p:spPr>
            <a:xfrm>
              <a:off x="8722225" y="5109455"/>
              <a:ext cx="3241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y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21C9481-80F2-094E-8A59-E10CEDEDD8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1201" y="5340288"/>
              <a:ext cx="581024" cy="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6AAA237-8427-9A40-9374-F647B11FC11A}"/>
                </a:ext>
              </a:extLst>
            </p:cNvPr>
            <p:cNvSpPr txBox="1"/>
            <p:nvPr/>
          </p:nvSpPr>
          <p:spPr>
            <a:xfrm>
              <a:off x="3949364" y="6173248"/>
              <a:ext cx="468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</a:t>
              </a:r>
              <a:r>
                <a:rPr lang="en-US" baseline="-25000" dirty="0"/>
                <a:t>1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3427CB2E-FF03-564A-9401-9F29D1B042C1}"/>
                </a:ext>
              </a:extLst>
            </p:cNvPr>
            <p:cNvCxnSpPr>
              <a:cxnSpLocks/>
            </p:cNvCxnSpPr>
            <p:nvPr/>
          </p:nvCxnSpPr>
          <p:spPr>
            <a:xfrm>
              <a:off x="4183563" y="5797488"/>
              <a:ext cx="0" cy="37576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C80421B-D8CD-DF43-BEA5-F42C2667136A}"/>
                </a:ext>
              </a:extLst>
            </p:cNvPr>
            <p:cNvSpPr txBox="1"/>
            <p:nvPr/>
          </p:nvSpPr>
          <p:spPr>
            <a:xfrm>
              <a:off x="5705181" y="6173248"/>
              <a:ext cx="468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</a:t>
              </a:r>
              <a:r>
                <a:rPr lang="en-US" baseline="-25000" dirty="0"/>
                <a:t>2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C2D0628-3488-7548-91D8-7E604F0D5D48}"/>
                </a:ext>
              </a:extLst>
            </p:cNvPr>
            <p:cNvCxnSpPr>
              <a:cxnSpLocks/>
            </p:cNvCxnSpPr>
            <p:nvPr/>
          </p:nvCxnSpPr>
          <p:spPr>
            <a:xfrm>
              <a:off x="5939380" y="5797488"/>
              <a:ext cx="0" cy="37576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6A82E65-2583-AA49-A9ED-33FD677B184D}"/>
                </a:ext>
              </a:extLst>
            </p:cNvPr>
            <p:cNvSpPr txBox="1"/>
            <p:nvPr/>
          </p:nvSpPr>
          <p:spPr>
            <a:xfrm>
              <a:off x="7418135" y="6173248"/>
              <a:ext cx="468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</a:t>
              </a:r>
              <a:r>
                <a:rPr lang="en-US" baseline="-25000" dirty="0"/>
                <a:t>3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0247698-AE75-054E-BD87-1323330308AD}"/>
                </a:ext>
              </a:extLst>
            </p:cNvPr>
            <p:cNvCxnSpPr>
              <a:cxnSpLocks/>
            </p:cNvCxnSpPr>
            <p:nvPr/>
          </p:nvCxnSpPr>
          <p:spPr>
            <a:xfrm>
              <a:off x="7652334" y="5797488"/>
              <a:ext cx="0" cy="37576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8AB09451-223A-E942-BD15-E5DC36AD7CAD}"/>
              </a:ext>
            </a:extLst>
          </p:cNvPr>
          <p:cNvSpPr txBox="1"/>
          <p:nvPr/>
        </p:nvSpPr>
        <p:spPr>
          <a:xfrm>
            <a:off x="129328" y="4409315"/>
            <a:ext cx="26516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chemeClr val="accent6">
                    <a:lumMod val="75000"/>
                  </a:schemeClr>
                </a:solidFill>
              </a:rPr>
              <a:t>Backwards pass: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FF6063C-08F1-F543-9606-5613CE7DD84C}"/>
              </a:ext>
            </a:extLst>
          </p:cNvPr>
          <p:cNvSpPr txBox="1"/>
          <p:nvPr/>
        </p:nvSpPr>
        <p:spPr>
          <a:xfrm>
            <a:off x="0" y="628015"/>
            <a:ext cx="8561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How change the parameters to change the output a small amount </a:t>
            </a:r>
          </a:p>
        </p:txBody>
      </p:sp>
    </p:spTree>
    <p:extLst>
      <p:ext uri="{BB962C8B-B14F-4D97-AF65-F5344CB8AC3E}">
        <p14:creationId xmlns:p14="http://schemas.microsoft.com/office/powerpoint/2010/main" val="623901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CDCE0-8140-114D-B1FC-4FB274DF8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295276"/>
            <a:ext cx="7743463" cy="1325563"/>
          </a:xfrm>
        </p:spPr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22D82C-A0F3-6541-850D-B84EF2D120A9}"/>
              </a:ext>
            </a:extLst>
          </p:cNvPr>
          <p:cNvSpPr txBox="1"/>
          <p:nvPr/>
        </p:nvSpPr>
        <p:spPr>
          <a:xfrm>
            <a:off x="10226397" y="6488668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>
                <a:hlinkClick r:id="rId3" tooltip="View all posts by Mohit Deshpande"/>
              </a:rPr>
              <a:t>Deshpande</a:t>
            </a:r>
            <a:r>
              <a:rPr lang="en-US" dirty="0"/>
              <a:t>, 2017</a:t>
            </a:r>
            <a:r>
              <a:rPr lang="en-US" u="sng" dirty="0"/>
              <a:t>)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F446359-1DEC-1043-A474-8064723AB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82" y="2025372"/>
            <a:ext cx="10515599" cy="409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49EE93-F105-4342-B2D6-6F2A93387978}"/>
              </a:ext>
            </a:extLst>
          </p:cNvPr>
          <p:cNvSpPr txBox="1"/>
          <p:nvPr/>
        </p:nvSpPr>
        <p:spPr>
          <a:xfrm>
            <a:off x="214429" y="1030287"/>
            <a:ext cx="49719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Sample minibatch of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Compute gradient of loss </a:t>
            </a:r>
            <a:r>
              <a:rPr lang="en-US" dirty="0" err="1"/>
              <a:t>wrt</a:t>
            </a:r>
            <a:r>
              <a:rPr lang="en-US" dirty="0"/>
              <a:t>. to minibatch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Update parameters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5B79A9-5CBC-984C-98F2-1397D9F5B974}"/>
              </a:ext>
            </a:extLst>
          </p:cNvPr>
          <p:cNvSpPr txBox="1"/>
          <p:nvPr/>
        </p:nvSpPr>
        <p:spPr>
          <a:xfrm>
            <a:off x="10226397" y="6119336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(Deshpande, 2017)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99227-FC60-4142-9374-08ADEEC99D78}"/>
              </a:ext>
            </a:extLst>
          </p:cNvPr>
          <p:cNvSpPr txBox="1"/>
          <p:nvPr/>
        </p:nvSpPr>
        <p:spPr>
          <a:xfrm>
            <a:off x="6109990" y="1030287"/>
            <a:ext cx="48270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Scales to very large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Unbiased estimate of gradient =&gt; convergence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Batch size controls ”temperature” </a:t>
            </a:r>
          </a:p>
        </p:txBody>
      </p:sp>
    </p:spTree>
    <p:extLst>
      <p:ext uri="{BB962C8B-B14F-4D97-AF65-F5344CB8AC3E}">
        <p14:creationId xmlns:p14="http://schemas.microsoft.com/office/powerpoint/2010/main" val="226928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DB027-74FB-7C43-8DE1-C8D6F1588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80" y="-323807"/>
            <a:ext cx="10515600" cy="1325563"/>
          </a:xfrm>
        </p:spPr>
        <p:txBody>
          <a:bodyPr/>
          <a:lstStyle/>
          <a:p>
            <a:r>
              <a:rPr lang="en-US" dirty="0"/>
              <a:t>Ingredients for deep learning success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F17A7-4D73-8443-8F12-2F0853961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180" y="1001756"/>
            <a:ext cx="10515600" cy="585624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Effective utilization of graphical processing units (GPUs)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Automatic differentiation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Stochastic gradient descent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Over-parameterization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b="1" dirty="0"/>
              <a:t>Under-parameterization: bias/variance trade-off =&gt; generalization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b="1" dirty="0"/>
              <a:t>Over-parameterization: big-data + regularization =&gt; generalization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Trainable simulations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Plug-and-play differentiable modules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Encode data invariants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Generative models &lt;---&gt; simulations</a:t>
            </a:r>
          </a:p>
          <a:p>
            <a:pPr marL="457200" lvl="1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451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2A07A498-86AE-F04D-AD7F-3646A5286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1452" y="1469131"/>
            <a:ext cx="7500942" cy="502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0F6F6A-F69F-9A40-9827-62F4014D884D}"/>
              </a:ext>
            </a:extLst>
          </p:cNvPr>
          <p:cNvSpPr txBox="1"/>
          <p:nvPr/>
        </p:nvSpPr>
        <p:spPr>
          <a:xfrm>
            <a:off x="1692580" y="1352363"/>
            <a:ext cx="3676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Under parameterization</a:t>
            </a:r>
          </a:p>
        </p:txBody>
      </p:sp>
    </p:spTree>
    <p:extLst>
      <p:ext uri="{BB962C8B-B14F-4D97-AF65-F5344CB8AC3E}">
        <p14:creationId xmlns:p14="http://schemas.microsoft.com/office/powerpoint/2010/main" val="3497587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>
            <a:extLst>
              <a:ext uri="{FF2B5EF4-FFF2-40B4-BE49-F238E27FC236}">
                <a16:creationId xmlns:a16="http://schemas.microsoft.com/office/drawing/2014/main" id="{E47B7E11-E601-7840-9B92-5A37360F1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1499467"/>
            <a:ext cx="12559035" cy="505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722431-4A41-1341-B99C-2037E2EFE825}"/>
              </a:ext>
            </a:extLst>
          </p:cNvPr>
          <p:cNvSpPr txBox="1"/>
          <p:nvPr/>
        </p:nvSpPr>
        <p:spPr>
          <a:xfrm>
            <a:off x="4451039" y="1237857"/>
            <a:ext cx="3462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Over parameterization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BBB56E-FC7D-3847-9A7E-65366C981D24}"/>
              </a:ext>
            </a:extLst>
          </p:cNvPr>
          <p:cNvSpPr txBox="1"/>
          <p:nvPr/>
        </p:nvSpPr>
        <p:spPr>
          <a:xfrm>
            <a:off x="10235814" y="6448065"/>
            <a:ext cx="2052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(Belkin, et al., 2019)</a:t>
            </a:r>
          </a:p>
        </p:txBody>
      </p:sp>
    </p:spTree>
    <p:extLst>
      <p:ext uri="{BB962C8B-B14F-4D97-AF65-F5344CB8AC3E}">
        <p14:creationId xmlns:p14="http://schemas.microsoft.com/office/powerpoint/2010/main" val="1780209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DB027-74FB-7C43-8DE1-C8D6F1588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80" y="-323807"/>
            <a:ext cx="10515600" cy="1325563"/>
          </a:xfrm>
        </p:spPr>
        <p:txBody>
          <a:bodyPr/>
          <a:lstStyle/>
          <a:p>
            <a:r>
              <a:rPr lang="en-US" dirty="0"/>
              <a:t>Ingredients for deep learning success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F17A7-4D73-8443-8F12-2F0853961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180" y="1001756"/>
            <a:ext cx="10515600" cy="585624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Effective utilization of graphical processing units (GPUs)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Automatic differentiation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Stochastic gradient descent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Over-parameterization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Under-parameterization: bias/variance trade-off =&gt; generalization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Over-parameterization: big-data + regularization =&gt; generalization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Trainable simulations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b="1" dirty="0"/>
              <a:t>Plug-and-play differentiable modules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b="1" dirty="0"/>
              <a:t>Encode data invariants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b="1" dirty="0"/>
              <a:t>Generative models &lt;---&gt; simulations</a:t>
            </a:r>
          </a:p>
          <a:p>
            <a:pPr marL="457200" lvl="1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430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52E6-4D95-2342-B185-A5907B1BD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pic>
        <p:nvPicPr>
          <p:cNvPr id="18434" name="Picture 2" descr="matrix multiplication in convolutional neural networks">
            <a:extLst>
              <a:ext uri="{FF2B5EF4-FFF2-40B4-BE49-F238E27FC236}">
                <a16:creationId xmlns:a16="http://schemas.microsoft.com/office/drawing/2014/main" id="{5EEEC05A-8F42-FD41-AC5B-4B29A2DE1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25563"/>
            <a:ext cx="9045710" cy="526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9518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546EF-3A1C-D84F-A1F0-857F383B7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8384"/>
            <a:ext cx="10515600" cy="1325563"/>
          </a:xfrm>
        </p:spPr>
        <p:txBody>
          <a:bodyPr/>
          <a:lstStyle/>
          <a:p>
            <a:r>
              <a:rPr lang="en-US" dirty="0"/>
              <a:t>Graph Convolutional Network</a:t>
            </a:r>
            <a:br>
              <a:rPr lang="en-US" dirty="0"/>
            </a:br>
            <a:r>
              <a:rPr lang="en-US" sz="3600" dirty="0"/>
              <a:t>Similar to ECFP fingerprints but with learned weights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4FF2C-1E1B-504E-BF2A-3AFE9FEFC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5627" y="1699477"/>
            <a:ext cx="3459946" cy="47891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8ADB56-7881-F749-A9B3-95E810AFF90B}"/>
              </a:ext>
            </a:extLst>
          </p:cNvPr>
          <p:cNvSpPr txBox="1"/>
          <p:nvPr/>
        </p:nvSpPr>
        <p:spPr>
          <a:xfrm>
            <a:off x="9700869" y="6488668"/>
            <a:ext cx="2491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Duvenaud</a:t>
            </a:r>
            <a:r>
              <a:rPr lang="en-US" dirty="0"/>
              <a:t>, et al., 2015) </a:t>
            </a:r>
          </a:p>
        </p:txBody>
      </p:sp>
      <p:sp>
        <p:nvSpPr>
          <p:cNvPr id="7" name="AutoShape 2" descr="71e48078d88346bbb14af0ff88b08e0b">
            <a:extLst>
              <a:ext uri="{FF2B5EF4-FFF2-40B4-BE49-F238E27FC236}">
                <a16:creationId xmlns:a16="http://schemas.microsoft.com/office/drawing/2014/main" id="{64D4490B-E906-B548-9103-05DFAF9EB9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FB1AF4-2BF0-044D-A945-DEAA64521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36556"/>
            <a:ext cx="9060816" cy="230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557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326F2-4AA3-754C-97E1-5C58A7804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9890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Featurization of molecules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374860-FFD1-B741-A844-327EF2674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875" y="0"/>
            <a:ext cx="479865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A43B25-A6D3-0244-854F-770F87C347D2}"/>
              </a:ext>
            </a:extLst>
          </p:cNvPr>
          <p:cNvSpPr txBox="1"/>
          <p:nvPr/>
        </p:nvSpPr>
        <p:spPr>
          <a:xfrm>
            <a:off x="0" y="1457821"/>
            <a:ext cx="6422014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DeepChem</a:t>
            </a:r>
            <a:r>
              <a:rPr lang="en-US" dirty="0"/>
              <a:t> package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Good set of tools for building and testing ML form molecules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 err="1"/>
              <a:t>MoleculeNet</a:t>
            </a:r>
            <a:r>
              <a:rPr lang="en-US" b="1" dirty="0"/>
              <a:t> </a:t>
            </a:r>
            <a:r>
              <a:rPr lang="en-US" dirty="0"/>
              <a:t>is their testing benchmark/framework</a:t>
            </a:r>
          </a:p>
          <a:p>
            <a:r>
              <a:rPr lang="en-US" dirty="0"/>
              <a:t>(Wu, 2018)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Important to take handle symmetries of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Rotation/translation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Relabeling of atoms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=&gt; E(3) space group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3BA53F-E9FE-F8C4-0810-040185529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66618"/>
            <a:ext cx="2700117" cy="94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62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6FE56-B9F7-B070-22E4-53DB7A4832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Supervised</a:t>
            </a:r>
            <a:br>
              <a:rPr lang="en-US" dirty="0"/>
            </a:br>
            <a:r>
              <a:rPr lang="en-US" dirty="0"/>
              <a:t>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D23C02-C839-F989-A4A9-934BB49C15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BIOINF595</a:t>
            </a:r>
          </a:p>
          <a:p>
            <a:r>
              <a:rPr lang="en-US" dirty="0"/>
              <a:t>2/11/2025</a:t>
            </a:r>
          </a:p>
          <a:p>
            <a:r>
              <a:rPr lang="en-US" dirty="0"/>
              <a:t>Matthew O’Meara</a:t>
            </a:r>
          </a:p>
        </p:txBody>
      </p:sp>
    </p:spTree>
    <p:extLst>
      <p:ext uri="{BB962C8B-B14F-4D97-AF65-F5344CB8AC3E}">
        <p14:creationId xmlns:p14="http://schemas.microsoft.com/office/powerpoint/2010/main" val="32525354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ECDB3-3E9D-A04E-8DEC-52CB861A3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8275"/>
            <a:ext cx="10515600" cy="1325563"/>
          </a:xfrm>
        </p:spPr>
        <p:txBody>
          <a:bodyPr/>
          <a:lstStyle/>
          <a:p>
            <a:r>
              <a:rPr lang="en-US" dirty="0"/>
              <a:t>QM9 (Quantum Machines 9)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426B40-C508-D340-8D93-B88915811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774" y="818585"/>
            <a:ext cx="6356225" cy="52412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131660-248B-494A-975D-E4AD3B1315B0}"/>
              </a:ext>
            </a:extLst>
          </p:cNvPr>
          <p:cNvSpPr txBox="1"/>
          <p:nvPr/>
        </p:nvSpPr>
        <p:spPr>
          <a:xfrm>
            <a:off x="9416771" y="6211669"/>
            <a:ext cx="2813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Ruddigkeit</a:t>
            </a:r>
            <a:r>
              <a:rPr lang="en-US" dirty="0"/>
              <a:t>, et al., 2012)</a:t>
            </a:r>
          </a:p>
          <a:p>
            <a:r>
              <a:rPr lang="en-US" dirty="0"/>
              <a:t>(Ramakrishnan, et al., 2014)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908C49-423F-C546-8802-943DC9A68EE5}"/>
              </a:ext>
            </a:extLst>
          </p:cNvPr>
          <p:cNvSpPr/>
          <p:nvPr/>
        </p:nvSpPr>
        <p:spPr>
          <a:xfrm>
            <a:off x="-1" y="1493025"/>
            <a:ext cx="583577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GDB-17: Enumeration of 166 Billion</a:t>
            </a:r>
          </a:p>
          <a:p>
            <a:r>
              <a:rPr lang="en-US" sz="2800" dirty="0"/>
              <a:t>Organic Small Molecules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QM9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All molecules up to 9 heavy atoms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133,885 molecules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Minimized geometry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Quantum chemistry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18389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3F4199-3779-4449-8BA1-7A4A6CA05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95" y="2149413"/>
            <a:ext cx="11246009" cy="4018913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44F41D-8E97-1245-8626-51AE7B1E3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2814"/>
            <a:ext cx="11353800" cy="1325563"/>
          </a:xfrm>
        </p:spPr>
        <p:txBody>
          <a:bodyPr/>
          <a:lstStyle/>
          <a:p>
            <a:r>
              <a:rPr lang="en-US" dirty="0"/>
              <a:t>E(3) Equivariant Network state of the art on QM9</a:t>
            </a:r>
          </a:p>
        </p:txBody>
      </p:sp>
    </p:spTree>
    <p:extLst>
      <p:ext uri="{BB962C8B-B14F-4D97-AF65-F5344CB8AC3E}">
        <p14:creationId xmlns:p14="http://schemas.microsoft.com/office/powerpoint/2010/main" val="13495624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AD27B5-82C1-DA45-8409-E616CFF39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159" y="0"/>
            <a:ext cx="783384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8B3A61-487E-0648-A405-4F725958F0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77" b="-6437"/>
          <a:stretch/>
        </p:blipFill>
        <p:spPr>
          <a:xfrm>
            <a:off x="119767" y="1912760"/>
            <a:ext cx="4339526" cy="812807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CFED3E48-C016-A84D-B17B-0BD9B4D3F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59" y="1257195"/>
            <a:ext cx="3882571" cy="65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57938B4-D397-AC4A-A823-1C9319FEC193}"/>
              </a:ext>
            </a:extLst>
          </p:cNvPr>
          <p:cNvSpPr/>
          <p:nvPr/>
        </p:nvSpPr>
        <p:spPr>
          <a:xfrm>
            <a:off x="164864" y="2858884"/>
            <a:ext cx="3791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paperswithcode.com</a:t>
            </a:r>
            <a:r>
              <a:rPr lang="en-US" sz="1400" dirty="0"/>
              <a:t>/task/drug-discovery</a:t>
            </a:r>
          </a:p>
        </p:txBody>
      </p:sp>
    </p:spTree>
    <p:extLst>
      <p:ext uri="{BB962C8B-B14F-4D97-AF65-F5344CB8AC3E}">
        <p14:creationId xmlns:p14="http://schemas.microsoft.com/office/powerpoint/2010/main" val="2185735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F91B6-715E-6AD4-D7B7-06CA14361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14" y="18255"/>
            <a:ext cx="10515600" cy="1325563"/>
          </a:xfrm>
        </p:spPr>
        <p:txBody>
          <a:bodyPr/>
          <a:lstStyle/>
          <a:p>
            <a:r>
              <a:rPr lang="en-US" dirty="0"/>
              <a:t>Linear Regression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8C2990-565D-EDA5-9C3A-B37F4A91B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743" y="1573034"/>
            <a:ext cx="7358743" cy="326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4F2955D-BF86-3DF7-8DC3-E4F466150D5C}"/>
              </a:ext>
            </a:extLst>
          </p:cNvPr>
          <p:cNvGrpSpPr/>
          <p:nvPr/>
        </p:nvGrpSpPr>
        <p:grpSpPr>
          <a:xfrm>
            <a:off x="39914" y="2088648"/>
            <a:ext cx="4397829" cy="2982877"/>
            <a:chOff x="39914" y="1937561"/>
            <a:chExt cx="4397829" cy="2982877"/>
          </a:xfrm>
        </p:grpSpPr>
        <p:pic>
          <p:nvPicPr>
            <p:cNvPr id="1028" name="Picture 4" descr="Linear Regression Model - Winkler Consulting Solutions">
              <a:extLst>
                <a:ext uri="{FF2B5EF4-FFF2-40B4-BE49-F238E27FC236}">
                  <a16:creationId xmlns:a16="http://schemas.microsoft.com/office/drawing/2014/main" id="{6C65AEDD-1C91-E270-5C9F-80FFDBEB7F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66" t="23280" r="23572" b="10688"/>
            <a:stretch/>
          </p:blipFill>
          <p:spPr bwMode="auto">
            <a:xfrm>
              <a:off x="39914" y="1937561"/>
              <a:ext cx="4397829" cy="2982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02C0DB7-49D7-FEE4-997D-B7D6180B45EE}"/>
                </a:ext>
              </a:extLst>
            </p:cNvPr>
            <p:cNvSpPr/>
            <p:nvPr/>
          </p:nvSpPr>
          <p:spPr>
            <a:xfrm>
              <a:off x="1233714" y="2525486"/>
              <a:ext cx="1582057" cy="377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D01633C-58BF-6164-4AF1-1BCC7119D8A7}"/>
                </a:ext>
              </a:extLst>
            </p:cNvPr>
            <p:cNvSpPr/>
            <p:nvPr/>
          </p:nvSpPr>
          <p:spPr>
            <a:xfrm>
              <a:off x="2636180" y="3766458"/>
              <a:ext cx="1582057" cy="6203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554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D24EC-122D-E9DA-8918-608BF4824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254"/>
            <a:ext cx="11843657" cy="1325563"/>
          </a:xfrm>
        </p:spPr>
        <p:txBody>
          <a:bodyPr/>
          <a:lstStyle/>
          <a:p>
            <a:r>
              <a:rPr lang="en-US" dirty="0"/>
              <a:t>General Linear Models / General Additive Models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6C7583F-65C2-C178-3499-94FD54AC6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480331"/>
            <a:ext cx="5347502" cy="4665826"/>
          </a:xfrm>
        </p:spPr>
        <p:txBody>
          <a:bodyPr/>
          <a:lstStyle/>
          <a:p>
            <a:r>
              <a:rPr lang="en-US" dirty="0"/>
              <a:t>Transform linear terms through non-linear link functions</a:t>
            </a:r>
          </a:p>
          <a:p>
            <a:pPr lvl="1"/>
            <a:r>
              <a:rPr lang="en-US" sz="1800" dirty="0"/>
              <a:t>Binary  &lt;-&gt; logistic</a:t>
            </a:r>
          </a:p>
          <a:p>
            <a:pPr lvl="1"/>
            <a:r>
              <a:rPr lang="en-US" sz="1800" dirty="0"/>
              <a:t>Counts &lt;-&gt; Poisson/negative binomial</a:t>
            </a:r>
          </a:p>
          <a:p>
            <a:pPr lvl="1"/>
            <a:r>
              <a:rPr lang="en-US" sz="1800" dirty="0"/>
              <a:t>Survival &lt;-&gt; Cox</a:t>
            </a:r>
          </a:p>
          <a:p>
            <a:pPr lvl="1"/>
            <a:r>
              <a:rPr lang="en-US" sz="1800" dirty="0"/>
              <a:t>Smooth &lt;-&gt; polynomial splines</a:t>
            </a:r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sz="2200" dirty="0"/>
              <a:t>Hierarchical models</a:t>
            </a:r>
          </a:p>
          <a:p>
            <a:pPr lvl="1"/>
            <a:r>
              <a:rPr lang="en-US" sz="1800" dirty="0"/>
              <a:t>Shared effects across groups</a:t>
            </a:r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sz="2200" dirty="0"/>
              <a:t>Heteroscedastic models</a:t>
            </a:r>
          </a:p>
          <a:p>
            <a:pPr lvl="1"/>
            <a:r>
              <a:rPr lang="en-US" sz="1800" dirty="0"/>
              <a:t>Allow for non-uniform “noise”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6EC1898-CCA0-7105-96CA-D0CB37436239}"/>
              </a:ext>
            </a:extLst>
          </p:cNvPr>
          <p:cNvGrpSpPr/>
          <p:nvPr/>
        </p:nvGrpSpPr>
        <p:grpSpPr>
          <a:xfrm>
            <a:off x="5347504" y="1712973"/>
            <a:ext cx="6844496" cy="3432054"/>
            <a:chOff x="3653513" y="1480332"/>
            <a:chExt cx="7772400" cy="389733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0BBF443-6150-3BD0-54AC-B8DE95A8B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3513" y="1480332"/>
              <a:ext cx="7772400" cy="3897335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F79DA3E-66A3-F853-F1A3-11344F932050}"/>
                </a:ext>
              </a:extLst>
            </p:cNvPr>
            <p:cNvCxnSpPr/>
            <p:nvPr/>
          </p:nvCxnSpPr>
          <p:spPr>
            <a:xfrm>
              <a:off x="3991429" y="4879557"/>
              <a:ext cx="725714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A70B8E4-785E-05AC-198D-DAC3B2BFDAD0}"/>
                </a:ext>
              </a:extLst>
            </p:cNvPr>
            <p:cNvCxnSpPr/>
            <p:nvPr/>
          </p:nvCxnSpPr>
          <p:spPr>
            <a:xfrm>
              <a:off x="4201610" y="1480332"/>
              <a:ext cx="0" cy="339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962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6663A-AC44-25A6-572E-88A51508C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7" y="18255"/>
            <a:ext cx="10515600" cy="1325563"/>
          </a:xfrm>
        </p:spPr>
        <p:txBody>
          <a:bodyPr/>
          <a:lstStyle/>
          <a:p>
            <a:r>
              <a:rPr lang="en-US" dirty="0"/>
              <a:t>Supervised Machine Learning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F397469-AACD-5B8A-4E65-03E77975C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250" y="1253859"/>
            <a:ext cx="4498181" cy="425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465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F15EF-4232-40C9-4454-E59F0F4D7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00E48-A116-64D2-43A3-FB6BE4C19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7" y="18255"/>
            <a:ext cx="10515600" cy="1325563"/>
          </a:xfrm>
        </p:spPr>
        <p:txBody>
          <a:bodyPr/>
          <a:lstStyle/>
          <a:p>
            <a:r>
              <a:rPr lang="en-US" dirty="0"/>
              <a:t>Supervised Machine Learning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9C52D747-874B-B315-77B5-B920FFC6B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100" y="1282700"/>
            <a:ext cx="6337300" cy="429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09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090EF-FED0-F043-9A58-870C89368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34950"/>
            <a:ext cx="10515600" cy="1325563"/>
          </a:xfrm>
        </p:spPr>
        <p:txBody>
          <a:bodyPr/>
          <a:lstStyle/>
          <a:p>
            <a:r>
              <a:rPr lang="en-US" dirty="0"/>
              <a:t>Fingerprint based machine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FFAA1C-2C9D-DB44-815E-96F96AA31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49" y="2107684"/>
            <a:ext cx="4703951" cy="33639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A924F6-261D-1542-A4CC-4B331EAEA28D}"/>
              </a:ext>
            </a:extLst>
          </p:cNvPr>
          <p:cNvSpPr txBox="1"/>
          <p:nvPr/>
        </p:nvSpPr>
        <p:spPr>
          <a:xfrm>
            <a:off x="10120664" y="6160056"/>
            <a:ext cx="2071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Bajusz</a:t>
            </a:r>
            <a:r>
              <a:rPr lang="en-US" dirty="0"/>
              <a:t>, et al., 2017)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04CD73-197A-6148-B0B3-AAF9FE6D9FDE}"/>
              </a:ext>
            </a:extLst>
          </p:cNvPr>
          <p:cNvSpPr txBox="1"/>
          <p:nvPr/>
        </p:nvSpPr>
        <p:spPr>
          <a:xfrm>
            <a:off x="257175" y="1600200"/>
            <a:ext cx="40311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Extended connectivity fingerprint (ECFP)</a:t>
            </a:r>
          </a:p>
          <a:p>
            <a:r>
              <a:rPr lang="en-US" dirty="0"/>
              <a:t>Molecule graph -&gt; bit vector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2AD787-9126-0347-BC06-D33F3069F81C}"/>
              </a:ext>
            </a:extLst>
          </p:cNvPr>
          <p:cNvSpPr txBox="1"/>
          <p:nvPr/>
        </p:nvSpPr>
        <p:spPr>
          <a:xfrm>
            <a:off x="9485233" y="6529388"/>
            <a:ext cx="2706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(Rogers, Hahn, JCIM, 2010)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E6B0AA-F63B-6B4B-9260-5585B6970E28}"/>
              </a:ext>
            </a:extLst>
          </p:cNvPr>
          <p:cNvSpPr/>
          <p:nvPr/>
        </p:nvSpPr>
        <p:spPr>
          <a:xfrm>
            <a:off x="6095999" y="2107684"/>
            <a:ext cx="2650436" cy="33639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1B2185-3DDE-EA4D-9188-47DD477575EA}"/>
              </a:ext>
            </a:extLst>
          </p:cNvPr>
          <p:cNvSpPr txBox="1"/>
          <p:nvPr/>
        </p:nvSpPr>
        <p:spPr>
          <a:xfrm rot="16200000">
            <a:off x="5217713" y="3489206"/>
            <a:ext cx="1356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Compound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CCAD2B-F831-AE44-8C08-084F5DB7BB7B}"/>
              </a:ext>
            </a:extLst>
          </p:cNvPr>
          <p:cNvSpPr txBox="1"/>
          <p:nvPr/>
        </p:nvSpPr>
        <p:spPr>
          <a:xfrm>
            <a:off x="6742345" y="1723310"/>
            <a:ext cx="1357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Fingerprint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0C4AA8-18EA-B14B-9453-66488E6C0FD5}"/>
              </a:ext>
            </a:extLst>
          </p:cNvPr>
          <p:cNvSpPr/>
          <p:nvPr/>
        </p:nvSpPr>
        <p:spPr>
          <a:xfrm>
            <a:off x="6095999" y="4810538"/>
            <a:ext cx="2650436" cy="393528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575520-41DD-AE46-8023-9CB8E1FE78F3}"/>
              </a:ext>
            </a:extLst>
          </p:cNvPr>
          <p:cNvSpPr/>
          <p:nvPr/>
        </p:nvSpPr>
        <p:spPr>
          <a:xfrm>
            <a:off x="887875" y="4933120"/>
            <a:ext cx="4167906" cy="37374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F020D3A-17BD-D641-8B81-65FB194B2855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 flipV="1">
            <a:off x="5055781" y="5007302"/>
            <a:ext cx="1040218" cy="11268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6029E96-787F-AD47-8F9C-F10C0CA71F39}"/>
              </a:ext>
            </a:extLst>
          </p:cNvPr>
          <p:cNvSpPr/>
          <p:nvPr/>
        </p:nvSpPr>
        <p:spPr>
          <a:xfrm>
            <a:off x="10058400" y="2107684"/>
            <a:ext cx="457200" cy="336391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E5BB68-8A5D-2346-9689-AC9411C14781}"/>
              </a:ext>
            </a:extLst>
          </p:cNvPr>
          <p:cNvSpPr txBox="1"/>
          <p:nvPr/>
        </p:nvSpPr>
        <p:spPr>
          <a:xfrm>
            <a:off x="9470860" y="1399798"/>
            <a:ext cx="17296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Active / Decoy</a:t>
            </a:r>
          </a:p>
          <a:p>
            <a:pPr algn="ctr"/>
            <a:r>
              <a:rPr lang="en-US" sz="2000" b="1" dirty="0"/>
              <a:t>Label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4A68A1F1-02C4-8245-BB57-6F4DCE87FA79}"/>
              </a:ext>
            </a:extLst>
          </p:cNvPr>
          <p:cNvSpPr/>
          <p:nvPr/>
        </p:nvSpPr>
        <p:spPr>
          <a:xfrm>
            <a:off x="8976360" y="3429000"/>
            <a:ext cx="838200" cy="4151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49A3F6-3D6C-994A-A7D5-3AB58A166A38}"/>
              </a:ext>
            </a:extLst>
          </p:cNvPr>
          <p:cNvSpPr txBox="1"/>
          <p:nvPr/>
        </p:nvSpPr>
        <p:spPr>
          <a:xfrm>
            <a:off x="8889067" y="3059668"/>
            <a:ext cx="845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</a:t>
            </a:r>
          </a:p>
        </p:txBody>
      </p:sp>
    </p:spTree>
    <p:extLst>
      <p:ext uri="{BB962C8B-B14F-4D97-AF65-F5344CB8AC3E}">
        <p14:creationId xmlns:p14="http://schemas.microsoft.com/office/powerpoint/2010/main" val="3074801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6807A-EEAC-B99D-CAC7-8AACF376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2" y="0"/>
            <a:ext cx="10515600" cy="1325563"/>
          </a:xfrm>
        </p:spPr>
        <p:txBody>
          <a:bodyPr/>
          <a:lstStyle/>
          <a:p>
            <a:r>
              <a:rPr lang="en-US" dirty="0"/>
              <a:t>Bias Variance Tradeoff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92A6172-265A-BB51-142F-05BD9B5FF6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856"/>
          <a:stretch/>
        </p:blipFill>
        <p:spPr bwMode="auto">
          <a:xfrm>
            <a:off x="155295" y="4132627"/>
            <a:ext cx="2900422" cy="214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428B6D71-0ACA-B92D-B2EF-B04E52C27E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392"/>
          <a:stretch/>
        </p:blipFill>
        <p:spPr bwMode="auto">
          <a:xfrm>
            <a:off x="155294" y="993182"/>
            <a:ext cx="2773101" cy="313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204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2729</TotalTime>
  <Words>1306</Words>
  <Application>Microsoft Macintosh PowerPoint</Application>
  <PresentationFormat>Widescreen</PresentationFormat>
  <Paragraphs>247</Paragraphs>
  <Slides>32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Aptos</vt:lpstr>
      <vt:lpstr>Aptos Display</vt:lpstr>
      <vt:lpstr>Arial</vt:lpstr>
      <vt:lpstr>Consolas</vt:lpstr>
      <vt:lpstr>Office Theme</vt:lpstr>
      <vt:lpstr>Lab 4 Recap</vt:lpstr>
      <vt:lpstr>Lab 4 Recap</vt:lpstr>
      <vt:lpstr>Supervised Machine Learning</vt:lpstr>
      <vt:lpstr>Linear Regression</vt:lpstr>
      <vt:lpstr>General Linear Models / General Additive Models</vt:lpstr>
      <vt:lpstr>Supervised Machine Learning</vt:lpstr>
      <vt:lpstr>Supervised Machine Learning</vt:lpstr>
      <vt:lpstr>Fingerprint based machine learning</vt:lpstr>
      <vt:lpstr>Bias Variance Tradeoff</vt:lpstr>
      <vt:lpstr>Bias Variance Tradeoff</vt:lpstr>
      <vt:lpstr>Bias Variance Tradeoff</vt:lpstr>
      <vt:lpstr>Bias Variance Tradeoff</vt:lpstr>
      <vt:lpstr>Gradient Boost Decision Tree Models</vt:lpstr>
      <vt:lpstr>Cross Validation Schemes</vt:lpstr>
      <vt:lpstr>Set up the experiment (training/testing) to match how you want the model to generalize</vt:lpstr>
      <vt:lpstr>Cluster based train/test split: Train on largest clusters, test on smallest cluster</vt:lpstr>
      <vt:lpstr>H2O AutoML</vt:lpstr>
      <vt:lpstr>H2O AutoML</vt:lpstr>
      <vt:lpstr>Ingredients for deep learning success</vt:lpstr>
      <vt:lpstr>Deep learning for GPUs </vt:lpstr>
      <vt:lpstr>Back Propagation is just the chain rule</vt:lpstr>
      <vt:lpstr>Stochastic Gradient Descent</vt:lpstr>
      <vt:lpstr>Ingredients for deep learning success</vt:lpstr>
      <vt:lpstr>PowerPoint Presentation</vt:lpstr>
      <vt:lpstr>PowerPoint Presentation</vt:lpstr>
      <vt:lpstr>Ingredients for deep learning success</vt:lpstr>
      <vt:lpstr>Convolutional neural network</vt:lpstr>
      <vt:lpstr>Graph Convolutional Network Similar to ECFP fingerprints but with learned weights</vt:lpstr>
      <vt:lpstr>Featurization of molecules  </vt:lpstr>
      <vt:lpstr>QM9 (Quantum Machines 9) dataset</vt:lpstr>
      <vt:lpstr>E(3) Equivariant Network state of the art on QM9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O'Meara, Matt</dc:creator>
  <cp:lastModifiedBy>O'Meara, Matt</cp:lastModifiedBy>
  <cp:revision>6</cp:revision>
  <dcterms:created xsi:type="dcterms:W3CDTF">2025-02-08T20:10:23Z</dcterms:created>
  <dcterms:modified xsi:type="dcterms:W3CDTF">2025-02-11T18:23:08Z</dcterms:modified>
</cp:coreProperties>
</file>